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</p:sldMasterIdLst>
  <p:notesMasterIdLst>
    <p:notesMasterId r:id="rId38"/>
  </p:notesMasterIdLst>
  <p:sldIdLst>
    <p:sldId id="282" r:id="rId2"/>
    <p:sldId id="283" r:id="rId3"/>
    <p:sldId id="413" r:id="rId4"/>
    <p:sldId id="269" r:id="rId5"/>
    <p:sldId id="270" r:id="rId6"/>
    <p:sldId id="272" r:id="rId7"/>
    <p:sldId id="414" r:id="rId8"/>
    <p:sldId id="415" r:id="rId9"/>
    <p:sldId id="416" r:id="rId10"/>
    <p:sldId id="417" r:id="rId11"/>
    <p:sldId id="419" r:id="rId12"/>
    <p:sldId id="275" r:id="rId13"/>
    <p:sldId id="418" r:id="rId14"/>
    <p:sldId id="440" r:id="rId15"/>
    <p:sldId id="439" r:id="rId16"/>
    <p:sldId id="271" r:id="rId17"/>
    <p:sldId id="365" r:id="rId18"/>
    <p:sldId id="284" r:id="rId19"/>
    <p:sldId id="433" r:id="rId20"/>
    <p:sldId id="434" r:id="rId21"/>
    <p:sldId id="367" r:id="rId22"/>
    <p:sldId id="370" r:id="rId23"/>
    <p:sldId id="366" r:id="rId24"/>
    <p:sldId id="371" r:id="rId25"/>
    <p:sldId id="437" r:id="rId26"/>
    <p:sldId id="423" r:id="rId27"/>
    <p:sldId id="426" r:id="rId28"/>
    <p:sldId id="372" r:id="rId29"/>
    <p:sldId id="373" r:id="rId30"/>
    <p:sldId id="435" r:id="rId31"/>
    <p:sldId id="427" r:id="rId32"/>
    <p:sldId id="436" r:id="rId33"/>
    <p:sldId id="438" r:id="rId34"/>
    <p:sldId id="425" r:id="rId35"/>
    <p:sldId id="420" r:id="rId36"/>
    <p:sldId id="421" r:id="rId37"/>
  </p:sldIdLst>
  <p:sldSz cx="12192000" cy="6858000"/>
  <p:notesSz cx="6858000" cy="9144000"/>
  <p:defaultTextStyle>
    <a:defPPr marL="0" marR="0" indent="0" algn="l" defTabSz="76535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7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889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1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191338" algn="ctr" defTabSz="4889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1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382676" algn="ctr" defTabSz="4889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1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574015" algn="ctr" defTabSz="4889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1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765353" algn="ctr" defTabSz="4889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1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956691" algn="ctr" defTabSz="4889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1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148029" algn="ctr" defTabSz="4889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1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339367" algn="ctr" defTabSz="4889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1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530706" algn="ctr" defTabSz="4889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1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/>
    <p:restoredTop sz="94807"/>
  </p:normalViewPr>
  <p:slideViewPr>
    <p:cSldViewPr snapToGrid="0" snapToObjects="1">
      <p:cViewPr varScale="1">
        <p:scale>
          <a:sx n="120" d="100"/>
          <a:sy n="120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6" d="100"/>
          <a:sy n="126" d="100"/>
        </p:scale>
        <p:origin x="370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82676" latinLnBrk="0">
      <a:lnSpc>
        <a:spcPct val="125000"/>
      </a:lnSpc>
      <a:defRPr sz="1339">
        <a:latin typeface="Avenir"/>
        <a:ea typeface="Avenir"/>
        <a:cs typeface="Avenir"/>
        <a:sym typeface="Avenir Roman"/>
      </a:defRPr>
    </a:lvl1pPr>
    <a:lvl2pPr indent="191338" defTabSz="382676" latinLnBrk="0">
      <a:lnSpc>
        <a:spcPct val="125000"/>
      </a:lnSpc>
      <a:defRPr sz="1339">
        <a:latin typeface="Avenir"/>
        <a:ea typeface="Avenir"/>
        <a:cs typeface="Avenir"/>
        <a:sym typeface="Avenir Roman"/>
      </a:defRPr>
    </a:lvl2pPr>
    <a:lvl3pPr indent="382676" defTabSz="382676" latinLnBrk="0">
      <a:lnSpc>
        <a:spcPct val="125000"/>
      </a:lnSpc>
      <a:defRPr sz="1339">
        <a:latin typeface="Avenir"/>
        <a:ea typeface="Avenir"/>
        <a:cs typeface="Avenir"/>
        <a:sym typeface="Avenir Roman"/>
      </a:defRPr>
    </a:lvl3pPr>
    <a:lvl4pPr indent="574015" defTabSz="382676" latinLnBrk="0">
      <a:lnSpc>
        <a:spcPct val="125000"/>
      </a:lnSpc>
      <a:defRPr sz="1339">
        <a:latin typeface="Avenir"/>
        <a:ea typeface="Avenir"/>
        <a:cs typeface="Avenir"/>
        <a:sym typeface="Avenir Roman"/>
      </a:defRPr>
    </a:lvl4pPr>
    <a:lvl5pPr indent="765353" defTabSz="382676" latinLnBrk="0">
      <a:lnSpc>
        <a:spcPct val="125000"/>
      </a:lnSpc>
      <a:defRPr sz="1339">
        <a:latin typeface="Avenir"/>
        <a:ea typeface="Avenir"/>
        <a:cs typeface="Avenir"/>
        <a:sym typeface="Avenir Roman"/>
      </a:defRPr>
    </a:lvl5pPr>
    <a:lvl6pPr indent="956691" defTabSz="382676" latinLnBrk="0">
      <a:lnSpc>
        <a:spcPct val="125000"/>
      </a:lnSpc>
      <a:defRPr sz="1339">
        <a:latin typeface="Avenir"/>
        <a:ea typeface="Avenir"/>
        <a:cs typeface="Avenir"/>
        <a:sym typeface="Avenir Roman"/>
      </a:defRPr>
    </a:lvl6pPr>
    <a:lvl7pPr indent="1148029" defTabSz="382676" latinLnBrk="0">
      <a:lnSpc>
        <a:spcPct val="125000"/>
      </a:lnSpc>
      <a:defRPr sz="1339">
        <a:latin typeface="Avenir"/>
        <a:ea typeface="Avenir"/>
        <a:cs typeface="Avenir"/>
        <a:sym typeface="Avenir Roman"/>
      </a:defRPr>
    </a:lvl7pPr>
    <a:lvl8pPr indent="1339367" defTabSz="382676" latinLnBrk="0">
      <a:lnSpc>
        <a:spcPct val="125000"/>
      </a:lnSpc>
      <a:defRPr sz="1339">
        <a:latin typeface="Avenir"/>
        <a:ea typeface="Avenir"/>
        <a:cs typeface="Avenir"/>
        <a:sym typeface="Avenir Roman"/>
      </a:defRPr>
    </a:lvl8pPr>
    <a:lvl9pPr indent="1530706" defTabSz="382676" latinLnBrk="0">
      <a:lnSpc>
        <a:spcPct val="125000"/>
      </a:lnSpc>
      <a:defRPr sz="1339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0477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92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2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601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2416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16" algn="ctr">
              <a:spcBef>
                <a:spcPts val="0"/>
              </a:spcBef>
              <a:buSzTx/>
              <a:buNone/>
              <a:defRPr sz="1650"/>
            </a:lvl2pPr>
            <a:lvl3pPr marL="0" indent="171433" algn="ctr">
              <a:spcBef>
                <a:spcPts val="0"/>
              </a:spcBef>
              <a:buSzTx/>
              <a:buNone/>
              <a:defRPr sz="1650"/>
            </a:lvl3pPr>
            <a:lvl4pPr marL="0" indent="257150" algn="ctr">
              <a:spcBef>
                <a:spcPts val="0"/>
              </a:spcBef>
              <a:buSzTx/>
              <a:buNone/>
              <a:defRPr sz="1650"/>
            </a:lvl4pPr>
            <a:lvl5pPr marL="0" indent="342867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91EFD-96F0-FD4D-9D59-229B1B4F53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0456" y="2786"/>
            <a:ext cx="1836204" cy="1373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6109D-A02F-394E-AC8B-DA3DB3E60846}"/>
              </a:ext>
            </a:extLst>
          </p:cNvPr>
          <p:cNvSpPr txBox="1"/>
          <p:nvPr userDrawn="1"/>
        </p:nvSpPr>
        <p:spPr>
          <a:xfrm>
            <a:off x="10290466" y="-25676"/>
            <a:ext cx="1656184" cy="308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marL="0" marR="0" indent="0" algn="ctr" defTabSz="30804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AU" sz="1650" dirty="0">
                <a:solidFill>
                  <a:srgbClr val="20429C"/>
                </a:solidFill>
                <a:latin typeface="+mj-lt"/>
              </a:rPr>
              <a:t>SCIE5508</a:t>
            </a:r>
            <a:endParaRPr kumimoji="0" lang="en-US" sz="1650" b="0" i="0" u="none" strike="noStrike" cap="none" spc="0" normalizeH="0" baseline="0" dirty="0">
              <a:ln>
                <a:noFill/>
              </a:ln>
              <a:solidFill>
                <a:srgbClr val="20429C"/>
              </a:solidFill>
              <a:effectLst/>
              <a:uFillTx/>
              <a:latin typeface="+mj-l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517479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0AB98-64A5-410B-9702-EA1F572DF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  <p:sp>
        <p:nvSpPr>
          <p:cNvPr id="4" name="Shape 66">
            <a:extLst>
              <a:ext uri="{FF2B5EF4-FFF2-40B4-BE49-F238E27FC236}">
                <a16:creationId xmlns:a16="http://schemas.microsoft.com/office/drawing/2014/main" id="{98A31C4E-23E4-4041-9825-28195A3D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70419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121369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416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F446D-34D1-724D-B6F0-E25E31CB43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0456" y="2786"/>
            <a:ext cx="1836204" cy="1373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C85D7F-6296-0249-B692-E19354553C66}"/>
              </a:ext>
            </a:extLst>
          </p:cNvPr>
          <p:cNvSpPr txBox="1"/>
          <p:nvPr userDrawn="1"/>
        </p:nvSpPr>
        <p:spPr>
          <a:xfrm>
            <a:off x="10290466" y="-25676"/>
            <a:ext cx="1656184" cy="308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marL="0" marR="0" indent="0" algn="ctr" defTabSz="30804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AU" sz="1650" dirty="0">
                <a:solidFill>
                  <a:srgbClr val="20429C"/>
                </a:solidFill>
                <a:latin typeface="+mj-lt"/>
              </a:rPr>
              <a:t>SCIE5508</a:t>
            </a:r>
            <a:endParaRPr kumimoji="0" lang="en-US" sz="1650" b="0" i="0" u="none" strike="noStrike" cap="none" spc="0" normalizeH="0" baseline="0" dirty="0">
              <a:ln>
                <a:noFill/>
              </a:ln>
              <a:solidFill>
                <a:srgbClr val="20429C"/>
              </a:solidFill>
              <a:effectLst/>
              <a:uFillTx/>
              <a:latin typeface="+mj-l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577779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247805" y="446484"/>
            <a:ext cx="3750469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193726" y="446485"/>
            <a:ext cx="3750469" cy="2803923"/>
          </a:xfrm>
          <a:prstGeom prst="rect">
            <a:avLst/>
          </a:prstGeom>
        </p:spPr>
        <p:txBody>
          <a:bodyPr anchor="b"/>
          <a:lstStyle>
            <a:lvl1pPr algn="l">
              <a:defRPr sz="2250"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193726" y="3348633"/>
            <a:ext cx="3750469" cy="28842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85716" algn="ctr">
              <a:spcBef>
                <a:spcPts val="0"/>
              </a:spcBef>
              <a:buSzTx/>
              <a:buNone/>
              <a:defRPr sz="165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171433" algn="ctr">
              <a:spcBef>
                <a:spcPts val="0"/>
              </a:spcBef>
              <a:buSzTx/>
              <a:buNone/>
              <a:defRPr sz="165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257150" algn="ctr">
              <a:spcBef>
                <a:spcPts val="0"/>
              </a:spcBef>
              <a:buSzTx/>
              <a:buNone/>
              <a:defRPr sz="165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342867" algn="ctr">
              <a:spcBef>
                <a:spcPts val="0"/>
              </a:spcBef>
              <a:buSzTx/>
              <a:buNone/>
              <a:defRPr sz="165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D8244-7C76-434B-9B5D-85A3385547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0456" y="2786"/>
            <a:ext cx="1836204" cy="13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9142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7041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75"/>
            </a:lvl1pPr>
          </a:lstStyle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07A4C-A1C8-7640-B4F7-95ACC06588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0456" y="2786"/>
            <a:ext cx="1836204" cy="13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387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6247805" y="1830586"/>
            <a:ext cx="3750469" cy="4420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70419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2193726" y="1830586"/>
            <a:ext cx="3750469" cy="4420196"/>
          </a:xfrm>
          <a:prstGeom prst="rect">
            <a:avLst/>
          </a:prstGeom>
        </p:spPr>
        <p:txBody>
          <a:bodyPr/>
          <a:lstStyle>
            <a:lvl1pPr marL="174495" indent="-174495">
              <a:spcBef>
                <a:spcPts val="1687"/>
              </a:spcBef>
              <a:defRPr sz="1425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303069" indent="-174495">
              <a:spcBef>
                <a:spcPts val="1687"/>
              </a:spcBef>
              <a:defRPr sz="1425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431644" indent="-174495">
              <a:spcBef>
                <a:spcPts val="1687"/>
              </a:spcBef>
              <a:defRPr sz="1425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560219" indent="-174495">
              <a:spcBef>
                <a:spcPts val="1687"/>
              </a:spcBef>
              <a:defRPr sz="1425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688794" indent="-174495">
              <a:spcBef>
                <a:spcPts val="1687"/>
              </a:spcBef>
              <a:defRPr sz="1425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09135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2193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93016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416969" y="4473773"/>
            <a:ext cx="7358063" cy="3289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416969" y="3019302"/>
            <a:ext cx="7358063" cy="4443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95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977392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703512" y="1160748"/>
            <a:ext cx="8640960" cy="53445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66">
            <a:extLst>
              <a:ext uri="{FF2B5EF4-FFF2-40B4-BE49-F238E27FC236}">
                <a16:creationId xmlns:a16="http://schemas.microsoft.com/office/drawing/2014/main" id="{B18F7E0F-D687-1242-A298-3C5D27ED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70419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2849076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237895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93727" y="1830586"/>
            <a:ext cx="7804547" cy="442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58488" y="6505276"/>
            <a:ext cx="266097" cy="28276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07AA-24A6-454C-89AC-6CF13F7001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00456" y="2786"/>
            <a:ext cx="1836204" cy="1373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D39BB-F49C-4D42-8769-863F3C2CFD6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33784" y="312539"/>
            <a:ext cx="1332148" cy="9948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B23FA5-A44F-584A-98B2-0FD3A9F90E4D}"/>
              </a:ext>
            </a:extLst>
          </p:cNvPr>
          <p:cNvSpPr txBox="1"/>
          <p:nvPr userDrawn="1"/>
        </p:nvSpPr>
        <p:spPr>
          <a:xfrm>
            <a:off x="171766" y="313226"/>
            <a:ext cx="1656184" cy="308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marL="0" marR="0" indent="0" algn="ctr" defTabSz="30804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AU" sz="1650" dirty="0">
                <a:solidFill>
                  <a:schemeClr val="bg1"/>
                </a:solidFill>
                <a:latin typeface="+mj-lt"/>
              </a:rPr>
              <a:t>SCIE5508</a:t>
            </a:r>
            <a:endParaRPr kumimoji="0" lang="en-US" sz="16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853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ransition spd="med"/>
  <p:txStyles>
    <p:titleStyle>
      <a:lvl1pPr marL="0" marR="0" indent="0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UWA"/>
        </a:defRPr>
      </a:lvl1pPr>
      <a:lvl2pPr marL="0" marR="0" indent="85716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UWA"/>
        </a:defRPr>
      </a:lvl2pPr>
      <a:lvl3pPr marL="0" marR="0" indent="171433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UWA"/>
        </a:defRPr>
      </a:lvl3pPr>
      <a:lvl4pPr marL="0" marR="0" indent="257150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UWA"/>
        </a:defRPr>
      </a:lvl4pPr>
      <a:lvl5pPr marL="0" marR="0" indent="342867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UWA"/>
        </a:defRPr>
      </a:lvl5pPr>
      <a:lvl6pPr marL="0" marR="0" indent="428583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UWA"/>
        </a:defRPr>
      </a:lvl6pPr>
      <a:lvl7pPr marL="0" marR="0" indent="514299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UWA"/>
        </a:defRPr>
      </a:lvl7pPr>
      <a:lvl8pPr marL="0" marR="0" indent="600016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UWA"/>
        </a:defRPr>
      </a:lvl8pPr>
      <a:lvl9pPr marL="0" marR="0" indent="685733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UWA"/>
        </a:defRPr>
      </a:lvl9pPr>
    </p:titleStyle>
    <p:bodyStyle>
      <a:lvl1pPr marL="138892" marR="0" indent="-138892" algn="l" defTabSz="308044" rtl="0" latinLnBrk="0">
        <a:lnSpc>
          <a:spcPct val="100000"/>
        </a:lnSpc>
        <a:spcBef>
          <a:spcPts val="2212"/>
        </a:spcBef>
        <a:spcAft>
          <a:spcPts val="0"/>
        </a:spcAft>
        <a:buClrTx/>
        <a:buSzPct val="75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1pPr>
      <a:lvl2pPr marL="305564" marR="0" indent="-138892" algn="l" defTabSz="308044" rtl="0" latinLnBrk="0">
        <a:lnSpc>
          <a:spcPct val="100000"/>
        </a:lnSpc>
        <a:spcBef>
          <a:spcPts val="2212"/>
        </a:spcBef>
        <a:spcAft>
          <a:spcPts val="0"/>
        </a:spcAft>
        <a:buClrTx/>
        <a:buSzPct val="75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2pPr>
      <a:lvl3pPr marL="472235" marR="0" indent="-138892" algn="l" defTabSz="308044" rtl="0" latinLnBrk="0">
        <a:lnSpc>
          <a:spcPct val="100000"/>
        </a:lnSpc>
        <a:spcBef>
          <a:spcPts val="2212"/>
        </a:spcBef>
        <a:spcAft>
          <a:spcPts val="0"/>
        </a:spcAft>
        <a:buClrTx/>
        <a:buSzPct val="75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3pPr>
      <a:lvl4pPr marL="638906" marR="0" indent="-138892" algn="l" defTabSz="308044" rtl="0" latinLnBrk="0">
        <a:lnSpc>
          <a:spcPct val="100000"/>
        </a:lnSpc>
        <a:spcBef>
          <a:spcPts val="2212"/>
        </a:spcBef>
        <a:spcAft>
          <a:spcPts val="0"/>
        </a:spcAft>
        <a:buClrTx/>
        <a:buSzPct val="75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4pPr>
      <a:lvl5pPr marL="805577" marR="0" indent="-138892" algn="l" defTabSz="308044" rtl="0" latinLnBrk="0">
        <a:lnSpc>
          <a:spcPct val="100000"/>
        </a:lnSpc>
        <a:spcBef>
          <a:spcPts val="2212"/>
        </a:spcBef>
        <a:spcAft>
          <a:spcPts val="0"/>
        </a:spcAft>
        <a:buClrTx/>
        <a:buSzPct val="75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5pPr>
      <a:lvl6pPr marL="972248" marR="0" indent="-138892" algn="l" defTabSz="308044" rtl="0" latinLnBrk="0">
        <a:lnSpc>
          <a:spcPct val="100000"/>
        </a:lnSpc>
        <a:spcBef>
          <a:spcPts val="2212"/>
        </a:spcBef>
        <a:spcAft>
          <a:spcPts val="0"/>
        </a:spcAft>
        <a:buClrTx/>
        <a:buSzPct val="75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6pPr>
      <a:lvl7pPr marL="1138919" marR="0" indent="-138892" algn="l" defTabSz="308044" rtl="0" latinLnBrk="0">
        <a:lnSpc>
          <a:spcPct val="100000"/>
        </a:lnSpc>
        <a:spcBef>
          <a:spcPts val="2212"/>
        </a:spcBef>
        <a:spcAft>
          <a:spcPts val="0"/>
        </a:spcAft>
        <a:buClrTx/>
        <a:buSzPct val="75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7pPr>
      <a:lvl8pPr marL="1305591" marR="0" indent="-138892" algn="l" defTabSz="308044" rtl="0" latinLnBrk="0">
        <a:lnSpc>
          <a:spcPct val="100000"/>
        </a:lnSpc>
        <a:spcBef>
          <a:spcPts val="2212"/>
        </a:spcBef>
        <a:spcAft>
          <a:spcPts val="0"/>
        </a:spcAft>
        <a:buClrTx/>
        <a:buSzPct val="75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8pPr>
      <a:lvl9pPr marL="1472262" marR="0" indent="-138892" algn="l" defTabSz="308044" rtl="0" latinLnBrk="0">
        <a:lnSpc>
          <a:spcPct val="100000"/>
        </a:lnSpc>
        <a:spcBef>
          <a:spcPts val="2212"/>
        </a:spcBef>
        <a:spcAft>
          <a:spcPts val="0"/>
        </a:spcAft>
        <a:buClrTx/>
        <a:buSzPct val="75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9pPr>
    </p:bodyStyle>
    <p:otherStyle>
      <a:lvl1pPr marL="0" marR="0" indent="0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16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33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50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867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583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299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16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733" algn="ctr" defTabSz="3080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uwa.edu.au/bbcswebdav/pid-1882652-dt-content-rid-26256443_1/xid-26256443_1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oi.org/10.1371/journal.pone.001676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tif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tif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tars.jpg">
            <a:extLst>
              <a:ext uri="{FF2B5EF4-FFF2-40B4-BE49-F238E27FC236}">
                <a16:creationId xmlns:a16="http://schemas.microsoft.com/office/drawing/2014/main" id="{BB338088-2D4F-EC4F-BAA0-FF05DEEAF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945"/>
            <a:ext cx="12192000" cy="813053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C440F9D-7DE8-4C5D-BA29-9597B127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915" y="2186862"/>
            <a:ext cx="5102805" cy="1350150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SCIE5508</a:t>
            </a:r>
            <a:br>
              <a:rPr lang="en-AU" dirty="0"/>
            </a:br>
            <a:r>
              <a:rPr lang="en-AU" dirty="0"/>
              <a:t>Synthetic Biology – Solving global challenges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2A602F-7E65-470D-8B5C-A3AAD50B74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037915" y="3850089"/>
            <a:ext cx="5635815" cy="2576244"/>
          </a:xfrm>
        </p:spPr>
        <p:txBody>
          <a:bodyPr>
            <a:normAutofit/>
          </a:bodyPr>
          <a:lstStyle/>
          <a:p>
            <a:pPr algn="l"/>
            <a:r>
              <a:rPr lang="en-AU" dirty="0">
                <a:solidFill>
                  <a:schemeClr val="bg1"/>
                </a:solidFill>
              </a:rPr>
              <a:t>Workshop 1 – Designing orthogonal circuits based on </a:t>
            </a:r>
            <a:r>
              <a:rPr lang="en-AU" dirty="0" err="1">
                <a:solidFill>
                  <a:schemeClr val="bg1"/>
                </a:solidFill>
              </a:rPr>
              <a:t>extractytoplasmic</a:t>
            </a:r>
            <a:r>
              <a:rPr lang="en-AU" dirty="0">
                <a:solidFill>
                  <a:schemeClr val="bg1"/>
                </a:solidFill>
              </a:rPr>
              <a:t> function (ECF) </a:t>
            </a:r>
            <a:r>
              <a:rPr lang="el-GR" dirty="0">
                <a:solidFill>
                  <a:schemeClr val="bg1"/>
                </a:solidFill>
              </a:rPr>
              <a:t>σ </a:t>
            </a:r>
            <a:r>
              <a:rPr lang="en-AU" dirty="0">
                <a:solidFill>
                  <a:schemeClr val="bg1"/>
                </a:solidFill>
              </a:rPr>
              <a:t>factors</a:t>
            </a:r>
          </a:p>
          <a:p>
            <a:pPr algn="l"/>
            <a:endParaRPr lang="en-AU" dirty="0">
              <a:solidFill>
                <a:schemeClr val="bg1"/>
              </a:solidFill>
            </a:endParaRPr>
          </a:p>
          <a:p>
            <a:pPr algn="l"/>
            <a:endParaRPr lang="en-AU" dirty="0">
              <a:solidFill>
                <a:schemeClr val="bg1"/>
              </a:solidFill>
            </a:endParaRPr>
          </a:p>
          <a:p>
            <a:pPr algn="l"/>
            <a:endParaRPr lang="en-AU" dirty="0">
              <a:solidFill>
                <a:schemeClr val="bg1"/>
              </a:solidFill>
            </a:endParaRPr>
          </a:p>
          <a:p>
            <a:pPr algn="l"/>
            <a:r>
              <a:rPr lang="en-AU" b="1" dirty="0">
                <a:solidFill>
                  <a:schemeClr val="bg1"/>
                </a:solidFill>
              </a:rPr>
              <a:t>Dr. Georg Fritz </a:t>
            </a:r>
          </a:p>
          <a:p>
            <a:pPr algn="l"/>
            <a:r>
              <a:rPr lang="en-AU" dirty="0">
                <a:solidFill>
                  <a:schemeClr val="bg1"/>
                </a:solidFill>
              </a:rPr>
              <a:t>Senior Lecturer</a:t>
            </a:r>
          </a:p>
          <a:p>
            <a:pPr algn="l"/>
            <a:r>
              <a:rPr lang="en-AU" dirty="0">
                <a:solidFill>
                  <a:schemeClr val="bg1"/>
                </a:solidFill>
              </a:rPr>
              <a:t>School of Molecular Sciences</a:t>
            </a:r>
          </a:p>
        </p:txBody>
      </p:sp>
      <p:pic>
        <p:nvPicPr>
          <p:cNvPr id="8" name="UWA-Acronym-Hor-CMYK-Rev.png" descr="The University of Western Australia with an image of the crest.">
            <a:extLst>
              <a:ext uri="{FF2B5EF4-FFF2-40B4-BE49-F238E27FC236}">
                <a16:creationId xmlns:a16="http://schemas.microsoft.com/office/drawing/2014/main" id="{4AFEBAD0-3D80-BD4A-A54E-7321E19EDD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04" y="5138211"/>
            <a:ext cx="2388254" cy="7847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732444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AF867-4603-F847-BF4E-8517A9E9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00" y="606916"/>
            <a:ext cx="10359686" cy="60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99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38">
            <a:extLst>
              <a:ext uri="{FF2B5EF4-FFF2-40B4-BE49-F238E27FC236}">
                <a16:creationId xmlns:a16="http://schemas.microsoft.com/office/drawing/2014/main" id="{A020E369-6DEF-BF45-9631-302603460ECF}"/>
              </a:ext>
            </a:extLst>
          </p:cNvPr>
          <p:cNvSpPr txBox="1"/>
          <p:nvPr/>
        </p:nvSpPr>
        <p:spPr>
          <a:xfrm>
            <a:off x="2458931" y="474770"/>
            <a:ext cx="727413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2953" dirty="0"/>
              <a:t>Goal of this workshop</a:t>
            </a:r>
            <a:endParaRPr sz="2953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410BD-3F34-544C-B453-7C77D10E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63" y="2205193"/>
            <a:ext cx="4947393" cy="3139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97EA15-715D-8B4B-98B9-71573DC07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56" y="2205193"/>
            <a:ext cx="5613385" cy="313969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6DF5544-57FF-C945-90FE-4C49D8D75BDD}"/>
              </a:ext>
            </a:extLst>
          </p:cNvPr>
          <p:cNvSpPr/>
          <p:nvPr/>
        </p:nvSpPr>
        <p:spPr>
          <a:xfrm>
            <a:off x="3748303" y="3142637"/>
            <a:ext cx="4806045" cy="1264803"/>
          </a:xfrm>
          <a:prstGeom prst="rightArrow">
            <a:avLst/>
          </a:prstGeom>
          <a:solidFill>
            <a:schemeClr val="bg2">
              <a:lumMod val="75000"/>
              <a:alpha val="80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Design your own circuit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7B5D7-5D49-594A-8C6D-2ED61CD49385}"/>
              </a:ext>
            </a:extLst>
          </p:cNvPr>
          <p:cNvSpPr/>
          <p:nvPr/>
        </p:nvSpPr>
        <p:spPr>
          <a:xfrm>
            <a:off x="1186480" y="2347769"/>
            <a:ext cx="1197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ECF</a:t>
            </a:r>
            <a:r>
              <a:rPr lang="el-GR" sz="28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σ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C48CFF-CDC0-814D-A3F5-1E7243A508E7}"/>
              </a:ext>
            </a:extLst>
          </p:cNvPr>
          <p:cNvSpPr/>
          <p:nvPr/>
        </p:nvSpPr>
        <p:spPr>
          <a:xfrm>
            <a:off x="2905109" y="2241829"/>
            <a:ext cx="737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P</a:t>
            </a:r>
            <a:r>
              <a:rPr lang="en-US" sz="2800" baseline="-25000" dirty="0" err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ecf</a:t>
            </a:r>
            <a:endParaRPr lang="en-US" baseline="-2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82EAB1-8B3B-6041-8E2D-F7403B9EF675}"/>
              </a:ext>
            </a:extLst>
          </p:cNvPr>
          <p:cNvSpPr/>
          <p:nvPr/>
        </p:nvSpPr>
        <p:spPr>
          <a:xfrm>
            <a:off x="3993172" y="240932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RBS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3FBE8-7286-F54B-A669-110448496FBE}"/>
              </a:ext>
            </a:extLst>
          </p:cNvPr>
          <p:cNvSpPr/>
          <p:nvPr/>
        </p:nvSpPr>
        <p:spPr>
          <a:xfrm>
            <a:off x="800263" y="3011937"/>
            <a:ext cx="1127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Anti-</a:t>
            </a:r>
            <a:r>
              <a:rPr lang="en-US" sz="2800" dirty="0" err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σ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CF494E-1C5C-5A4F-AAD7-CA62F1A1C2D3}"/>
              </a:ext>
            </a:extLst>
          </p:cNvPr>
          <p:cNvSpPr/>
          <p:nvPr/>
        </p:nvSpPr>
        <p:spPr>
          <a:xfrm>
            <a:off x="1091953" y="4341901"/>
            <a:ext cx="1906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rgbClr val="FFFFFF"/>
                </a:solidFill>
                <a:latin typeface="Helvetica Light"/>
              </a:rPr>
              <a:t>Terminator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FBB9C5-355C-344C-8B7A-54D5C81D9848}"/>
              </a:ext>
            </a:extLst>
          </p:cNvPr>
          <p:cNvSpPr/>
          <p:nvPr/>
        </p:nvSpPr>
        <p:spPr>
          <a:xfrm>
            <a:off x="1874181" y="3645182"/>
            <a:ext cx="164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rgbClr val="FFFFFF"/>
                </a:solidFill>
                <a:latin typeface="Helvetica Light"/>
              </a:rPr>
              <a:t>Plasmids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075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870"/>
          <p:cNvSpPr txBox="1"/>
          <p:nvPr/>
        </p:nvSpPr>
        <p:spPr>
          <a:xfrm>
            <a:off x="2425341" y="313337"/>
            <a:ext cx="7341318" cy="600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2248" tIns="72248" rIns="72248" bIns="72248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2953" dirty="0"/>
              <a:t>Library of parts</a:t>
            </a:r>
            <a:endParaRPr sz="2953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1BBD6-F55F-8347-AC03-7C56FA05C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8" b="42381"/>
          <a:stretch/>
        </p:blipFill>
        <p:spPr>
          <a:xfrm>
            <a:off x="1503251" y="913664"/>
            <a:ext cx="7978205" cy="33523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C0EB975-3997-2E4D-BDE2-5E36C9D3F6CC}"/>
              </a:ext>
            </a:extLst>
          </p:cNvPr>
          <p:cNvSpPr txBox="1">
            <a:spLocks/>
          </p:cNvSpPr>
          <p:nvPr/>
        </p:nvSpPr>
        <p:spPr>
          <a:xfrm>
            <a:off x="2862944" y="4265984"/>
            <a:ext cx="2139042" cy="2428730"/>
          </a:xfrm>
          <a:prstGeom prst="rect">
            <a:avLst/>
          </a:prstGeom>
        </p:spPr>
        <p:txBody>
          <a:bodyPr/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3 inducible promoters (</a:t>
            </a:r>
            <a:r>
              <a:rPr lang="en-US" sz="1600" dirty="0" err="1">
                <a:solidFill>
                  <a:schemeClr val="tx1"/>
                </a:solidFill>
                <a:latin typeface="Helvetica" pitchFamily="2" charset="0"/>
              </a:rPr>
              <a:t>ara</a:t>
            </a:r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, IPTG, </a:t>
            </a:r>
            <a:r>
              <a:rPr lang="en-US" sz="1600" dirty="0" err="1">
                <a:solidFill>
                  <a:schemeClr val="tx1"/>
                </a:solidFill>
                <a:latin typeface="Helvetica" pitchFamily="2" charset="0"/>
              </a:rPr>
              <a:t>aTc</a:t>
            </a:r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)</a:t>
            </a:r>
          </a:p>
          <a:p>
            <a:pPr hangingPunct="1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3 constitutive promoters</a:t>
            </a:r>
          </a:p>
          <a:p>
            <a:pPr hangingPunct="1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9 ECF promoters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6C03D24-BE94-3B48-B851-2FF4E3C26A48}"/>
              </a:ext>
            </a:extLst>
          </p:cNvPr>
          <p:cNvSpPr txBox="1">
            <a:spLocks/>
          </p:cNvSpPr>
          <p:nvPr/>
        </p:nvSpPr>
        <p:spPr>
          <a:xfrm>
            <a:off x="4827814" y="4297425"/>
            <a:ext cx="1686265" cy="2428730"/>
          </a:xfrm>
          <a:prstGeom prst="rect">
            <a:avLst/>
          </a:prstGeom>
        </p:spPr>
        <p:txBody>
          <a:bodyPr/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3 RBS of different strength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F9965B-7992-A54B-AE97-921321BBBFB5}"/>
              </a:ext>
            </a:extLst>
          </p:cNvPr>
          <p:cNvSpPr txBox="1">
            <a:spLocks/>
          </p:cNvSpPr>
          <p:nvPr/>
        </p:nvSpPr>
        <p:spPr>
          <a:xfrm>
            <a:off x="6361679" y="4328866"/>
            <a:ext cx="1485901" cy="2428730"/>
          </a:xfrm>
          <a:prstGeom prst="rect">
            <a:avLst/>
          </a:prstGeom>
        </p:spPr>
        <p:txBody>
          <a:bodyPr/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9 ECF’s</a:t>
            </a:r>
          </a:p>
          <a:p>
            <a:pPr hangingPunct="1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7 AS’s</a:t>
            </a:r>
          </a:p>
          <a:p>
            <a:pPr hangingPunct="1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5 reporter genes</a:t>
            </a:r>
          </a:p>
          <a:p>
            <a:pPr hangingPunct="1"/>
            <a:endParaRPr lang="en-US" sz="1600" dirty="0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8B8AA0-5A9C-784E-9F88-87C52FF73E67}"/>
              </a:ext>
            </a:extLst>
          </p:cNvPr>
          <p:cNvSpPr txBox="1">
            <a:spLocks/>
          </p:cNvSpPr>
          <p:nvPr/>
        </p:nvSpPr>
        <p:spPr>
          <a:xfrm>
            <a:off x="7843155" y="4328866"/>
            <a:ext cx="1485901" cy="2428730"/>
          </a:xfrm>
          <a:prstGeom prst="rect">
            <a:avLst/>
          </a:prstGeom>
        </p:spPr>
        <p:txBody>
          <a:bodyPr/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10 non-homologous terminators</a:t>
            </a:r>
          </a:p>
          <a:p>
            <a:pPr hangingPunct="1"/>
            <a:endParaRPr lang="en-US" sz="1600" dirty="0"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59DE70-FBF1-C045-A3E6-31F3D6F09D60}"/>
              </a:ext>
            </a:extLst>
          </p:cNvPr>
          <p:cNvSpPr/>
          <p:nvPr/>
        </p:nvSpPr>
        <p:spPr>
          <a:xfrm>
            <a:off x="2017808" y="5894780"/>
            <a:ext cx="8156400" cy="555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Available on LMS: SCIE5508_workshop1.geneious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638"/>
          <p:cNvSpPr txBox="1"/>
          <p:nvPr/>
        </p:nvSpPr>
        <p:spPr>
          <a:xfrm>
            <a:off x="2458931" y="474770"/>
            <a:ext cx="727413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2953" dirty="0"/>
              <a:t>How to design a genetic circuit?</a:t>
            </a:r>
            <a:endParaRPr sz="2953" dirty="0"/>
          </a:p>
        </p:txBody>
      </p:sp>
      <p:sp>
        <p:nvSpPr>
          <p:cNvPr id="457" name="Shape 717"/>
          <p:cNvSpPr txBox="1"/>
          <p:nvPr/>
        </p:nvSpPr>
        <p:spPr>
          <a:xfrm>
            <a:off x="358986" y="1595346"/>
            <a:ext cx="2708717" cy="14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R="40639" indent="40639" defTabSz="1300480">
              <a:defRPr sz="3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algn="l"/>
            <a:r>
              <a:rPr lang="en-AU" sz="2250" dirty="0"/>
              <a:t>1. Concept </a:t>
            </a:r>
          </a:p>
          <a:p>
            <a:pPr indent="0" algn="l"/>
            <a:r>
              <a:rPr lang="en-AU" sz="2250" dirty="0"/>
              <a:t>(anticipate desired function in a wiring diagram)</a:t>
            </a:r>
            <a:endParaRPr sz="22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6F239-017F-3F47-8B15-B4E6A07A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8" r="39546" b="61800"/>
          <a:stretch/>
        </p:blipFill>
        <p:spPr>
          <a:xfrm>
            <a:off x="3102320" y="1269456"/>
            <a:ext cx="5108223" cy="163122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918A2C71-547A-C149-9F00-0163DF88EF26}"/>
              </a:ext>
            </a:extLst>
          </p:cNvPr>
          <p:cNvSpPr/>
          <p:nvPr/>
        </p:nvSpPr>
        <p:spPr>
          <a:xfrm>
            <a:off x="10658533" y="1595346"/>
            <a:ext cx="1264803" cy="4666177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58096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pasted-image.pdf" descr="pasted-image.pdf"/>
          <p:cNvPicPr>
            <a:picLocks noChangeAspect="1"/>
          </p:cNvPicPr>
          <p:nvPr/>
        </p:nvPicPr>
        <p:blipFill>
          <a:blip r:embed="rId2"/>
          <a:srcRect b="76527"/>
          <a:stretch>
            <a:fillRect/>
          </a:stretch>
        </p:blipFill>
        <p:spPr>
          <a:xfrm>
            <a:off x="3240706" y="3288837"/>
            <a:ext cx="7472907" cy="1725234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638"/>
          <p:cNvSpPr txBox="1"/>
          <p:nvPr/>
        </p:nvSpPr>
        <p:spPr>
          <a:xfrm>
            <a:off x="2458931" y="474770"/>
            <a:ext cx="727413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2953" dirty="0"/>
              <a:t>How to design a genetic circuit?</a:t>
            </a:r>
            <a:endParaRPr sz="2953" dirty="0"/>
          </a:p>
        </p:txBody>
      </p:sp>
      <p:sp>
        <p:nvSpPr>
          <p:cNvPr id="457" name="Shape 717"/>
          <p:cNvSpPr txBox="1"/>
          <p:nvPr/>
        </p:nvSpPr>
        <p:spPr>
          <a:xfrm>
            <a:off x="358986" y="1595346"/>
            <a:ext cx="2708717" cy="14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R="40639" indent="40639" defTabSz="1300480">
              <a:defRPr sz="3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algn="l"/>
            <a:r>
              <a:rPr lang="en-AU" sz="2250" dirty="0"/>
              <a:t>1. Concept </a:t>
            </a:r>
          </a:p>
          <a:p>
            <a:pPr indent="0" algn="l"/>
            <a:r>
              <a:rPr lang="en-AU" sz="2250" dirty="0"/>
              <a:t>(anticipate desired function in a wiring diagram)</a:t>
            </a:r>
            <a:endParaRPr sz="2250" dirty="0"/>
          </a:p>
        </p:txBody>
      </p:sp>
      <p:sp>
        <p:nvSpPr>
          <p:cNvPr id="7" name="Shape 717">
            <a:extLst>
              <a:ext uri="{FF2B5EF4-FFF2-40B4-BE49-F238E27FC236}">
                <a16:creationId xmlns:a16="http://schemas.microsoft.com/office/drawing/2014/main" id="{D46D4E1D-B6DC-E54D-AA59-1A07B811A587}"/>
              </a:ext>
            </a:extLst>
          </p:cNvPr>
          <p:cNvSpPr txBox="1"/>
          <p:nvPr/>
        </p:nvSpPr>
        <p:spPr>
          <a:xfrm>
            <a:off x="375898" y="3598849"/>
            <a:ext cx="2993814" cy="180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R="40639" indent="40639" defTabSz="1300480">
              <a:defRPr sz="3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algn="l"/>
            <a:r>
              <a:rPr lang="en-AU" sz="2250" dirty="0"/>
              <a:t>2. Genetic design (envisage the parts used, orientation of genes, which plasmids to use, …)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6F239-017F-3F47-8B15-B4E6A07AC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28" r="39546" b="61800"/>
          <a:stretch/>
        </p:blipFill>
        <p:spPr>
          <a:xfrm>
            <a:off x="3102320" y="1269456"/>
            <a:ext cx="5108223" cy="163122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918A2C71-547A-C149-9F00-0163DF88EF26}"/>
              </a:ext>
            </a:extLst>
          </p:cNvPr>
          <p:cNvSpPr/>
          <p:nvPr/>
        </p:nvSpPr>
        <p:spPr>
          <a:xfrm>
            <a:off x="10658533" y="1595346"/>
            <a:ext cx="1264803" cy="4666177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105083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pasted-image.pdf" descr="pasted-image.pdf"/>
          <p:cNvPicPr>
            <a:picLocks noChangeAspect="1"/>
          </p:cNvPicPr>
          <p:nvPr/>
        </p:nvPicPr>
        <p:blipFill>
          <a:blip r:embed="rId2"/>
          <a:srcRect b="76527"/>
          <a:stretch>
            <a:fillRect/>
          </a:stretch>
        </p:blipFill>
        <p:spPr>
          <a:xfrm>
            <a:off x="3240706" y="3288837"/>
            <a:ext cx="7472907" cy="1725234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638"/>
          <p:cNvSpPr txBox="1"/>
          <p:nvPr/>
        </p:nvSpPr>
        <p:spPr>
          <a:xfrm>
            <a:off x="2458931" y="474770"/>
            <a:ext cx="727413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2953" dirty="0"/>
              <a:t>How to design a genetic circuit?</a:t>
            </a:r>
            <a:endParaRPr sz="2953" dirty="0"/>
          </a:p>
        </p:txBody>
      </p:sp>
      <p:sp>
        <p:nvSpPr>
          <p:cNvPr id="457" name="Shape 717"/>
          <p:cNvSpPr txBox="1"/>
          <p:nvPr/>
        </p:nvSpPr>
        <p:spPr>
          <a:xfrm>
            <a:off x="358986" y="1595346"/>
            <a:ext cx="2708717" cy="14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R="40639" indent="40639" defTabSz="1300480">
              <a:defRPr sz="3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algn="l"/>
            <a:r>
              <a:rPr lang="en-AU" sz="2250" dirty="0"/>
              <a:t>1. Concept </a:t>
            </a:r>
          </a:p>
          <a:p>
            <a:pPr indent="0" algn="l"/>
            <a:r>
              <a:rPr lang="en-AU" sz="2250" dirty="0"/>
              <a:t>(anticipate desired function in a wiring diagram)</a:t>
            </a:r>
            <a:endParaRPr sz="2250" dirty="0"/>
          </a:p>
        </p:txBody>
      </p:sp>
      <p:sp>
        <p:nvSpPr>
          <p:cNvPr id="7" name="Shape 717">
            <a:extLst>
              <a:ext uri="{FF2B5EF4-FFF2-40B4-BE49-F238E27FC236}">
                <a16:creationId xmlns:a16="http://schemas.microsoft.com/office/drawing/2014/main" id="{D46D4E1D-B6DC-E54D-AA59-1A07B811A587}"/>
              </a:ext>
            </a:extLst>
          </p:cNvPr>
          <p:cNvSpPr txBox="1"/>
          <p:nvPr/>
        </p:nvSpPr>
        <p:spPr>
          <a:xfrm>
            <a:off x="375898" y="3598849"/>
            <a:ext cx="2993814" cy="180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R="40639" indent="40639" defTabSz="1300480">
              <a:defRPr sz="3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algn="l"/>
            <a:r>
              <a:rPr lang="en-AU" sz="2250" dirty="0"/>
              <a:t>2. Genetic design (envisage the parts used, orientation of genes, which plasmids to use, …)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6F239-017F-3F47-8B15-B4E6A07AC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28" r="39546" b="61800"/>
          <a:stretch/>
        </p:blipFill>
        <p:spPr>
          <a:xfrm>
            <a:off x="3102320" y="1269456"/>
            <a:ext cx="5108223" cy="1631224"/>
          </a:xfrm>
          <a:prstGeom prst="rect">
            <a:avLst/>
          </a:prstGeom>
        </p:spPr>
      </p:pic>
      <p:sp>
        <p:nvSpPr>
          <p:cNvPr id="9" name="Shape 717">
            <a:extLst>
              <a:ext uri="{FF2B5EF4-FFF2-40B4-BE49-F238E27FC236}">
                <a16:creationId xmlns:a16="http://schemas.microsoft.com/office/drawing/2014/main" id="{C8FD92F8-0CCA-694B-BFA3-3A10D87492AF}"/>
              </a:ext>
            </a:extLst>
          </p:cNvPr>
          <p:cNvSpPr txBox="1"/>
          <p:nvPr/>
        </p:nvSpPr>
        <p:spPr>
          <a:xfrm>
            <a:off x="358986" y="6127212"/>
            <a:ext cx="8795900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R="40639" indent="40639" defTabSz="1300480">
              <a:defRPr sz="3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en-AU" sz="2250" dirty="0"/>
              <a:t>3.  </a:t>
            </a:r>
            <a:r>
              <a:rPr lang="en-AU" sz="2250" i="1" dirty="0"/>
              <a:t>In silico</a:t>
            </a:r>
            <a:r>
              <a:rPr lang="en-AU" sz="2250" dirty="0"/>
              <a:t> Golden Gate assembly in </a:t>
            </a:r>
            <a:r>
              <a:rPr lang="en-AU" sz="2250" dirty="0" err="1"/>
              <a:t>Geneious</a:t>
            </a:r>
            <a:r>
              <a:rPr lang="en-AU" sz="2250" dirty="0"/>
              <a:t> bioinformatics software</a:t>
            </a:r>
            <a:endParaRPr sz="225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AFD5E2-7580-2D4F-9450-46E85267C6C3}"/>
              </a:ext>
            </a:extLst>
          </p:cNvPr>
          <p:cNvCxnSpPr/>
          <p:nvPr/>
        </p:nvCxnSpPr>
        <p:spPr>
          <a:xfrm>
            <a:off x="3471549" y="4850788"/>
            <a:ext cx="2896594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F98A6B-6C7A-E547-885D-A881C6CB6ED9}"/>
              </a:ext>
            </a:extLst>
          </p:cNvPr>
          <p:cNvCxnSpPr>
            <a:cxnSpLocks/>
          </p:cNvCxnSpPr>
          <p:nvPr/>
        </p:nvCxnSpPr>
        <p:spPr>
          <a:xfrm>
            <a:off x="6379029" y="5096916"/>
            <a:ext cx="272142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934825-8714-0A45-9EA4-C776EBCBDA76}"/>
              </a:ext>
            </a:extLst>
          </p:cNvPr>
          <p:cNvCxnSpPr>
            <a:cxnSpLocks/>
          </p:cNvCxnSpPr>
          <p:nvPr/>
        </p:nvCxnSpPr>
        <p:spPr>
          <a:xfrm>
            <a:off x="6651171" y="4850788"/>
            <a:ext cx="1654629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70826A-7F97-AF4D-AB38-279009C4A049}"/>
              </a:ext>
            </a:extLst>
          </p:cNvPr>
          <p:cNvCxnSpPr>
            <a:cxnSpLocks/>
          </p:cNvCxnSpPr>
          <p:nvPr/>
        </p:nvCxnSpPr>
        <p:spPr>
          <a:xfrm>
            <a:off x="9067800" y="4850788"/>
            <a:ext cx="1436914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A4DD65-9403-4647-B338-E350D43749C1}"/>
              </a:ext>
            </a:extLst>
          </p:cNvPr>
          <p:cNvCxnSpPr>
            <a:cxnSpLocks/>
          </p:cNvCxnSpPr>
          <p:nvPr/>
        </p:nvCxnSpPr>
        <p:spPr>
          <a:xfrm>
            <a:off x="8305800" y="5096916"/>
            <a:ext cx="762000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34023A-5537-3248-B3E6-A3117A15F7C1}"/>
              </a:ext>
            </a:extLst>
          </p:cNvPr>
          <p:cNvSpPr/>
          <p:nvPr/>
        </p:nvSpPr>
        <p:spPr>
          <a:xfrm>
            <a:off x="4061178" y="5154539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1-1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8D8A79-7325-1C45-9F45-1A6BAD6EB5B1}"/>
              </a:ext>
            </a:extLst>
          </p:cNvPr>
          <p:cNvSpPr/>
          <p:nvPr/>
        </p:nvSpPr>
        <p:spPr>
          <a:xfrm>
            <a:off x="5656432" y="5154539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1-2</a:t>
            </a:r>
            <a:endParaRPr lang="en-US" sz="1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76F84B-EF41-134A-8941-4C97F9445920}"/>
              </a:ext>
            </a:extLst>
          </p:cNvPr>
          <p:cNvSpPr/>
          <p:nvPr/>
        </p:nvSpPr>
        <p:spPr>
          <a:xfrm>
            <a:off x="6619817" y="5159199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1-3</a:t>
            </a:r>
            <a:endParaRPr lang="en-US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438502-ACE1-3543-A418-57CB9B42F320}"/>
              </a:ext>
            </a:extLst>
          </p:cNvPr>
          <p:cNvSpPr/>
          <p:nvPr/>
        </p:nvSpPr>
        <p:spPr>
          <a:xfrm>
            <a:off x="7828132" y="5163859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1-4</a:t>
            </a:r>
            <a:endParaRPr lang="en-US" sz="1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601488-6961-BC43-B9A4-B3C04EF53762}"/>
              </a:ext>
            </a:extLst>
          </p:cNvPr>
          <p:cNvSpPr/>
          <p:nvPr/>
        </p:nvSpPr>
        <p:spPr>
          <a:xfrm>
            <a:off x="8927590" y="5154539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1-5</a:t>
            </a:r>
            <a:endParaRPr lang="en-US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D87F0C-737A-1847-99E7-09BB75A6E41D}"/>
              </a:ext>
            </a:extLst>
          </p:cNvPr>
          <p:cNvSpPr/>
          <p:nvPr/>
        </p:nvSpPr>
        <p:spPr>
          <a:xfrm>
            <a:off x="3007891" y="5175923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 err="1"/>
              <a:t>MoClo</a:t>
            </a:r>
            <a:r>
              <a:rPr lang="en-AU" sz="1800" dirty="0"/>
              <a:t> level</a:t>
            </a:r>
            <a:endParaRPr lang="en-US" sz="1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FBA95B-EA7E-8C42-8083-06A1D1FE03E7}"/>
              </a:ext>
            </a:extLst>
          </p:cNvPr>
          <p:cNvSpPr/>
          <p:nvPr/>
        </p:nvSpPr>
        <p:spPr>
          <a:xfrm>
            <a:off x="4061178" y="5479673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TU</a:t>
            </a:r>
            <a:endParaRPr lang="en-US" sz="1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26B6DD-FB06-9146-A37F-31395E07DA8E}"/>
              </a:ext>
            </a:extLst>
          </p:cNvPr>
          <p:cNvSpPr/>
          <p:nvPr/>
        </p:nvSpPr>
        <p:spPr>
          <a:xfrm>
            <a:off x="5656432" y="5488993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Insulator</a:t>
            </a:r>
            <a:endParaRPr lang="en-US" sz="1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A31AE0-77B0-684F-A5CC-F714114E3F93}"/>
              </a:ext>
            </a:extLst>
          </p:cNvPr>
          <p:cNvSpPr/>
          <p:nvPr/>
        </p:nvSpPr>
        <p:spPr>
          <a:xfrm>
            <a:off x="6637563" y="5488993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TU</a:t>
            </a:r>
            <a:endParaRPr lang="en-US" sz="1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BEC70-1C4A-2D41-9797-7C92A695BBC2}"/>
              </a:ext>
            </a:extLst>
          </p:cNvPr>
          <p:cNvSpPr/>
          <p:nvPr/>
        </p:nvSpPr>
        <p:spPr>
          <a:xfrm>
            <a:off x="7845878" y="5501772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Insulator</a:t>
            </a:r>
            <a:endParaRPr lang="en-US" sz="1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8DDBB3-28CF-6142-82B3-A4FBC7028E35}"/>
              </a:ext>
            </a:extLst>
          </p:cNvPr>
          <p:cNvSpPr/>
          <p:nvPr/>
        </p:nvSpPr>
        <p:spPr>
          <a:xfrm>
            <a:off x="8958943" y="5523871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TU</a:t>
            </a:r>
            <a:endParaRPr lang="en-US" sz="1800" dirty="0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918A2C71-547A-C149-9F00-0163DF88EF26}"/>
              </a:ext>
            </a:extLst>
          </p:cNvPr>
          <p:cNvSpPr/>
          <p:nvPr/>
        </p:nvSpPr>
        <p:spPr>
          <a:xfrm>
            <a:off x="10658533" y="1595346"/>
            <a:ext cx="1264803" cy="4666177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213546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638"/>
          <p:cNvSpPr txBox="1"/>
          <p:nvPr/>
        </p:nvSpPr>
        <p:spPr>
          <a:xfrm>
            <a:off x="2458931" y="474770"/>
            <a:ext cx="727413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2953" dirty="0"/>
              <a:t>How to build it?</a:t>
            </a:r>
            <a:endParaRPr sz="2953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794C3-8E67-DB4C-BB56-AFABC7F1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901" y="1387366"/>
            <a:ext cx="6252167" cy="466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E6ED7F-499C-D24E-BE83-5D480F1A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72" y="2308773"/>
            <a:ext cx="3987800" cy="29972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DF4B99E-7E98-6342-9B53-14355BE38EFC}"/>
              </a:ext>
            </a:extLst>
          </p:cNvPr>
          <p:cNvSpPr/>
          <p:nvPr/>
        </p:nvSpPr>
        <p:spPr>
          <a:xfrm>
            <a:off x="5307724" y="3016467"/>
            <a:ext cx="1492469" cy="1292773"/>
          </a:xfrm>
          <a:prstGeom prst="rightArrow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Shape 638">
            <a:extLst>
              <a:ext uri="{FF2B5EF4-FFF2-40B4-BE49-F238E27FC236}">
                <a16:creationId xmlns:a16="http://schemas.microsoft.com/office/drawing/2014/main" id="{A6313129-B567-4D44-A4BE-773D7E81BD94}"/>
              </a:ext>
            </a:extLst>
          </p:cNvPr>
          <p:cNvSpPr txBox="1"/>
          <p:nvPr/>
        </p:nvSpPr>
        <p:spPr>
          <a:xfrm>
            <a:off x="2359082" y="3220755"/>
            <a:ext cx="7274138" cy="90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5400" dirty="0"/>
              <a:t>???</a:t>
            </a:r>
            <a:endParaRPr sz="5400" i="1" dirty="0"/>
          </a:p>
        </p:txBody>
      </p:sp>
      <p:sp>
        <p:nvSpPr>
          <p:cNvPr id="12" name="Shape 638">
            <a:extLst>
              <a:ext uri="{FF2B5EF4-FFF2-40B4-BE49-F238E27FC236}">
                <a16:creationId xmlns:a16="http://schemas.microsoft.com/office/drawing/2014/main" id="{051FACB3-CC66-6E41-B2E9-D3A37FDB1DD1}"/>
              </a:ext>
            </a:extLst>
          </p:cNvPr>
          <p:cNvSpPr txBox="1"/>
          <p:nvPr/>
        </p:nvSpPr>
        <p:spPr>
          <a:xfrm>
            <a:off x="5996151" y="1020947"/>
            <a:ext cx="7274138" cy="10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6600" dirty="0"/>
              <a:t>!</a:t>
            </a:r>
            <a:endParaRPr sz="6600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C8D0-E55E-2A40-A854-B9D1919E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Recap of the modular cloning (</a:t>
            </a:r>
            <a:r>
              <a:rPr lang="en-US" dirty="0" err="1">
                <a:solidFill>
                  <a:schemeClr val="tx1"/>
                </a:solidFill>
              </a:rPr>
              <a:t>MoClo</a:t>
            </a:r>
            <a:r>
              <a:rPr lang="en-US" dirty="0">
                <a:solidFill>
                  <a:schemeClr val="tx1"/>
                </a:solidFill>
              </a:rPr>
              <a:t>) standard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E0B53-130D-DB41-93EF-83FED2D02B37}"/>
              </a:ext>
            </a:extLst>
          </p:cNvPr>
          <p:cNvSpPr/>
          <p:nvPr/>
        </p:nvSpPr>
        <p:spPr>
          <a:xfrm>
            <a:off x="299356" y="6129963"/>
            <a:ext cx="7692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rgbClr val="202020"/>
                </a:solidFill>
                <a:latin typeface="Helvetica" pitchFamily="2" charset="0"/>
              </a:rPr>
              <a:t>Weber E, Engler C, Gruetzner R, Werner S, </a:t>
            </a:r>
            <a:r>
              <a:rPr lang="en-AU" sz="1200" dirty="0" err="1">
                <a:solidFill>
                  <a:srgbClr val="202020"/>
                </a:solidFill>
                <a:latin typeface="Helvetica" pitchFamily="2" charset="0"/>
              </a:rPr>
              <a:t>Marillonnet</a:t>
            </a:r>
            <a:r>
              <a:rPr lang="en-AU" sz="1200" dirty="0">
                <a:solidFill>
                  <a:srgbClr val="202020"/>
                </a:solidFill>
                <a:latin typeface="Helvetica" pitchFamily="2" charset="0"/>
              </a:rPr>
              <a:t> S (2011) A Modular Cloning System for Standardized Assembly of Multigene Constructs. PLOS ONE 6(2): e16765. </a:t>
            </a:r>
            <a:r>
              <a:rPr lang="en-AU" sz="1200" u="sng" dirty="0">
                <a:solidFill>
                  <a:srgbClr val="3E0577"/>
                </a:solidFill>
                <a:latin typeface="Helvetica" pitchFamily="2" charset="0"/>
                <a:hlinkClick r:id="rId2"/>
              </a:rPr>
              <a:t>https://doi.org/10.1371/journal.pone.0016765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33781-5BF6-594A-89EE-001ED0E7D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885"/>
          <a:stretch/>
        </p:blipFill>
        <p:spPr>
          <a:xfrm>
            <a:off x="299356" y="1393472"/>
            <a:ext cx="7992888" cy="4543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326A4E-9EEC-624A-84B7-E84D1D658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46" y="2290945"/>
            <a:ext cx="3763623" cy="2263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06B65E-CE3A-8A42-8A56-FD95D8BE6600}"/>
              </a:ext>
            </a:extLst>
          </p:cNvPr>
          <p:cNvSpPr/>
          <p:nvPr/>
        </p:nvSpPr>
        <p:spPr>
          <a:xfrm>
            <a:off x="9024664" y="4653136"/>
            <a:ext cx="28679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Stefan Werner, Carola Engler, Ernst Weber, Ramona Gruetzner &amp; </a:t>
            </a:r>
            <a:r>
              <a:rPr lang="en-AU" sz="1000" dirty="0" err="1">
                <a:latin typeface="Helvetica" pitchFamily="2" charset="0"/>
                <a:ea typeface="ArialUnicodeMS" panose="020B0604020202020204" pitchFamily="34" charset="-128"/>
              </a:rPr>
              <a:t>Sylvestre</a:t>
            </a:r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 </a:t>
            </a:r>
            <a:r>
              <a:rPr lang="en-AU" sz="1000" dirty="0" err="1">
                <a:latin typeface="Helvetica" pitchFamily="2" charset="0"/>
                <a:ea typeface="ArialUnicodeMS" panose="020B0604020202020204" pitchFamily="34" charset="-128"/>
              </a:rPr>
              <a:t>Marillonnet</a:t>
            </a:r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 (2012) Fast track assembly of multigene constructs using Golden Gate cloning and the </a:t>
            </a:r>
            <a:r>
              <a:rPr lang="en-AU" sz="1000" dirty="0" err="1">
                <a:latin typeface="Helvetica" pitchFamily="2" charset="0"/>
                <a:ea typeface="ArialUnicodeMS" panose="020B0604020202020204" pitchFamily="34" charset="-128"/>
              </a:rPr>
              <a:t>MoClo</a:t>
            </a:r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 system, Bioengineered, 3:1, 38-43, DOI: 10.4161/bbug.3.1.18223 </a:t>
            </a:r>
            <a:endParaRPr lang="en-AU" sz="1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9929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4EF589-E600-944E-B267-1A94FA5DE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1" y="1363346"/>
            <a:ext cx="10087897" cy="48846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673A28-CC81-B442-946E-BF33DED56B05}"/>
              </a:ext>
            </a:extLst>
          </p:cNvPr>
          <p:cNvSpPr txBox="1">
            <a:spLocks/>
          </p:cNvSpPr>
          <p:nvPr/>
        </p:nvSpPr>
        <p:spPr>
          <a:xfrm>
            <a:off x="2193727" y="312539"/>
            <a:ext cx="7804547" cy="704193"/>
          </a:xfrm>
          <a:prstGeom prst="rect">
            <a:avLst/>
          </a:prstGeom>
        </p:spPr>
        <p:txBody>
          <a:bodyPr/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r>
              <a:rPr lang="en-US" sz="2800" dirty="0">
                <a:solidFill>
                  <a:schemeClr val="tx1"/>
                </a:solidFill>
              </a:rPr>
              <a:t>Our part library is stored in vectors containing </a:t>
            </a:r>
          </a:p>
          <a:p>
            <a:pPr hangingPunct="1"/>
            <a:r>
              <a:rPr lang="en-US" sz="2800" dirty="0">
                <a:solidFill>
                  <a:schemeClr val="tx1"/>
                </a:solidFill>
              </a:rPr>
              <a:t>these fusion sites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12393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6B655-66E3-7B43-A34B-F3828612B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6" y="1492469"/>
            <a:ext cx="5652251" cy="5260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3B6FB2-5B8F-384D-806E-A759947D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32" y="1394010"/>
            <a:ext cx="5652251" cy="54573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BAA7272-B114-8F4D-BB35-D3E281C5CA34}"/>
              </a:ext>
            </a:extLst>
          </p:cNvPr>
          <p:cNvSpPr txBox="1">
            <a:spLocks/>
          </p:cNvSpPr>
          <p:nvPr/>
        </p:nvSpPr>
        <p:spPr>
          <a:xfrm>
            <a:off x="2193726" y="275753"/>
            <a:ext cx="7804547" cy="704193"/>
          </a:xfrm>
          <a:prstGeom prst="rect">
            <a:avLst/>
          </a:prstGeom>
        </p:spPr>
        <p:txBody>
          <a:bodyPr/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r>
              <a:rPr lang="en-US" sz="2800" dirty="0">
                <a:solidFill>
                  <a:schemeClr val="tx1"/>
                </a:solidFill>
              </a:rPr>
              <a:t>Examples of level 0 entry vectors</a:t>
            </a:r>
            <a:endParaRPr lang="en-US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68F809-53E3-2D4B-9BA2-D5382C70073C}"/>
              </a:ext>
            </a:extLst>
          </p:cNvPr>
          <p:cNvSpPr txBox="1">
            <a:spLocks/>
          </p:cNvSpPr>
          <p:nvPr/>
        </p:nvSpPr>
        <p:spPr>
          <a:xfrm>
            <a:off x="-491667" y="4380042"/>
            <a:ext cx="7804547" cy="704193"/>
          </a:xfrm>
          <a:prstGeom prst="rect">
            <a:avLst/>
          </a:prstGeom>
        </p:spPr>
        <p:txBody>
          <a:bodyPr/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r>
              <a:rPr lang="en-US" sz="2800" dirty="0">
                <a:solidFill>
                  <a:schemeClr val="tx1"/>
                </a:solidFill>
              </a:rPr>
              <a:t>Level 0-1 (empty)</a:t>
            </a:r>
            <a:endParaRPr lang="en-US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71B299-866E-D445-B3D8-36AABA11EB25}"/>
              </a:ext>
            </a:extLst>
          </p:cNvPr>
          <p:cNvSpPr txBox="1">
            <a:spLocks/>
          </p:cNvSpPr>
          <p:nvPr/>
        </p:nvSpPr>
        <p:spPr>
          <a:xfrm>
            <a:off x="5493975" y="4380042"/>
            <a:ext cx="7804547" cy="704193"/>
          </a:xfrm>
          <a:prstGeom prst="rect">
            <a:avLst/>
          </a:prstGeom>
        </p:spPr>
        <p:txBody>
          <a:bodyPr/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r>
              <a:rPr lang="en-US" sz="2800" dirty="0">
                <a:solidFill>
                  <a:schemeClr val="tx1"/>
                </a:solidFill>
              </a:rPr>
              <a:t>Level 0-9 (empty)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59502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3">
            <a:extLst>
              <a:ext uri="{FF2B5EF4-FFF2-40B4-BE49-F238E27FC236}">
                <a16:creationId xmlns:a16="http://schemas.microsoft.com/office/drawing/2014/main" id="{D04F4CBC-B01F-6A4A-B744-2C655B8AD766}"/>
              </a:ext>
            </a:extLst>
          </p:cNvPr>
          <p:cNvSpPr txBox="1"/>
          <p:nvPr/>
        </p:nvSpPr>
        <p:spPr>
          <a:xfrm>
            <a:off x="2458931" y="371363"/>
            <a:ext cx="727413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marR="40639" indent="40639" defTabSz="1300480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AU" sz="2953" dirty="0"/>
              <a:t>Roadmap for today</a:t>
            </a:r>
            <a:endParaRPr sz="2953" dirty="0"/>
          </a:p>
        </p:txBody>
      </p:sp>
      <p:sp>
        <p:nvSpPr>
          <p:cNvPr id="3" name="Shape 178">
            <a:extLst>
              <a:ext uri="{FF2B5EF4-FFF2-40B4-BE49-F238E27FC236}">
                <a16:creationId xmlns:a16="http://schemas.microsoft.com/office/drawing/2014/main" id="{521E15E3-B070-2142-A35C-0C832D3B0D51}"/>
              </a:ext>
            </a:extLst>
          </p:cNvPr>
          <p:cNvSpPr txBox="1"/>
          <p:nvPr/>
        </p:nvSpPr>
        <p:spPr>
          <a:xfrm rot="21597517">
            <a:off x="2226955" y="2356641"/>
            <a:ext cx="7994768" cy="3098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799" tIns="50799" rIns="50799" bIns="50799">
            <a:spAutoFit/>
          </a:bodyPr>
          <a:lstStyle>
            <a:lvl1pPr marR="40639" indent="40639" defTabSz="1300480">
              <a:spcBef>
                <a:spcPts val="800"/>
              </a:spcBef>
              <a:defRPr sz="2800" b="1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457200" indent="-457200" algn="l">
              <a:buAutoNum type="arabicPeriod"/>
            </a:pPr>
            <a:r>
              <a:rPr lang="en-AU" dirty="0"/>
              <a:t>Recap of ECF-based synthetic circuits</a:t>
            </a:r>
          </a:p>
          <a:p>
            <a:pPr marL="457200" indent="-457200" algn="l">
              <a:buFontTx/>
              <a:buAutoNum type="arabicPeriod"/>
            </a:pPr>
            <a:r>
              <a:rPr lang="en-AU" dirty="0"/>
              <a:t>Recap of </a:t>
            </a:r>
            <a:r>
              <a:rPr lang="en-AU" dirty="0" err="1"/>
              <a:t>MoClo</a:t>
            </a:r>
            <a:r>
              <a:rPr lang="en-AU" dirty="0"/>
              <a:t> system</a:t>
            </a:r>
          </a:p>
          <a:p>
            <a:pPr marL="457200" indent="-457200" algn="l">
              <a:buAutoNum type="arabicPeriod"/>
            </a:pPr>
            <a:r>
              <a:rPr lang="en-AU" dirty="0"/>
              <a:t>Introduction to </a:t>
            </a:r>
            <a:r>
              <a:rPr lang="en-AU" dirty="0" err="1"/>
              <a:t>Geneious</a:t>
            </a:r>
            <a:r>
              <a:rPr lang="en-AU" dirty="0"/>
              <a:t>: Build your first GFP expression cassette</a:t>
            </a:r>
          </a:p>
          <a:p>
            <a:pPr marL="457200" indent="-457200" algn="l">
              <a:buAutoNum type="arabicPeriod"/>
            </a:pPr>
            <a:r>
              <a:rPr lang="en-AU" dirty="0"/>
              <a:t>Hands-on: </a:t>
            </a:r>
            <a:r>
              <a:rPr lang="en-AU" i="1" dirty="0"/>
              <a:t>in silico </a:t>
            </a:r>
            <a:r>
              <a:rPr lang="en-AU" dirty="0"/>
              <a:t>cloning of your own ECF circuit</a:t>
            </a:r>
          </a:p>
          <a:p>
            <a:pPr marL="457200" indent="-457200" algn="l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0784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79944A-2413-0742-AEAF-90D05CB95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51" y="1259969"/>
            <a:ext cx="5652251" cy="55363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BAA7272-B114-8F4D-BB35-D3E281C5CA34}"/>
              </a:ext>
            </a:extLst>
          </p:cNvPr>
          <p:cNvSpPr txBox="1">
            <a:spLocks/>
          </p:cNvSpPr>
          <p:nvPr/>
        </p:nvSpPr>
        <p:spPr>
          <a:xfrm>
            <a:off x="2193726" y="275753"/>
            <a:ext cx="7804547" cy="704193"/>
          </a:xfrm>
          <a:prstGeom prst="rect">
            <a:avLst/>
          </a:prstGeom>
        </p:spPr>
        <p:txBody>
          <a:bodyPr/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r>
              <a:rPr lang="en-US" sz="2800" dirty="0">
                <a:solidFill>
                  <a:schemeClr val="tx1"/>
                </a:solidFill>
              </a:rPr>
              <a:t>Examples of “loaded” level 0 vectors</a:t>
            </a:r>
            <a:endParaRPr lang="en-US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71B299-866E-D445-B3D8-36AABA11EB25}"/>
              </a:ext>
            </a:extLst>
          </p:cNvPr>
          <p:cNvSpPr txBox="1">
            <a:spLocks/>
          </p:cNvSpPr>
          <p:nvPr/>
        </p:nvSpPr>
        <p:spPr>
          <a:xfrm>
            <a:off x="5493975" y="4380042"/>
            <a:ext cx="7804547" cy="704193"/>
          </a:xfrm>
          <a:prstGeom prst="rect">
            <a:avLst/>
          </a:prstGeom>
        </p:spPr>
        <p:txBody>
          <a:bodyPr/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r>
              <a:rPr lang="en-US" sz="2800" dirty="0">
                <a:solidFill>
                  <a:schemeClr val="tx1"/>
                </a:solidFill>
              </a:rPr>
              <a:t>Level 0-9 (RBS)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F3F021-8F8F-A844-931E-97D34058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3" y="1198331"/>
            <a:ext cx="5523837" cy="56596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0298E3B-05F2-8C44-B573-367F24E2BA15}"/>
              </a:ext>
            </a:extLst>
          </p:cNvPr>
          <p:cNvSpPr txBox="1">
            <a:spLocks/>
          </p:cNvSpPr>
          <p:nvPr/>
        </p:nvSpPr>
        <p:spPr>
          <a:xfrm>
            <a:off x="-491667" y="4380042"/>
            <a:ext cx="7804547" cy="704193"/>
          </a:xfrm>
          <a:prstGeom prst="rect">
            <a:avLst/>
          </a:prstGeom>
        </p:spPr>
        <p:txBody>
          <a:bodyPr/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r>
              <a:rPr lang="en-US" sz="2800" dirty="0">
                <a:solidFill>
                  <a:schemeClr val="tx1"/>
                </a:solidFill>
              </a:rPr>
              <a:t>Level 0-1 (Promoter)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33323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08ACCF-99B0-9C4A-BF85-141AF65F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Building level 0 parts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767EC-3F84-EC41-9FEE-8CC601C12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3"/>
          <a:stretch/>
        </p:blipFill>
        <p:spPr>
          <a:xfrm>
            <a:off x="2526958" y="1189121"/>
            <a:ext cx="2340260" cy="55730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E690CF-E86A-5647-B9D1-17402951E2FF}"/>
              </a:ext>
            </a:extLst>
          </p:cNvPr>
          <p:cNvSpPr/>
          <p:nvPr/>
        </p:nvSpPr>
        <p:spPr>
          <a:xfrm>
            <a:off x="623765" y="1611233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PCR product</a:t>
            </a: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F53D29-C063-2948-BA43-83E4060F04F1}"/>
              </a:ext>
            </a:extLst>
          </p:cNvPr>
          <p:cNvSpPr/>
          <p:nvPr/>
        </p:nvSpPr>
        <p:spPr>
          <a:xfrm>
            <a:off x="268714" y="2492896"/>
            <a:ext cx="2063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0 entry vector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A9FC74-7AEB-3948-98CE-A130AAFB4572}"/>
              </a:ext>
            </a:extLst>
          </p:cNvPr>
          <p:cNvSpPr/>
          <p:nvPr/>
        </p:nvSpPr>
        <p:spPr>
          <a:xfrm>
            <a:off x="479510" y="3652487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0 module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13B8-35E9-3C43-9B75-2F1370EB622C}"/>
              </a:ext>
            </a:extLst>
          </p:cNvPr>
          <p:cNvSpPr/>
          <p:nvPr/>
        </p:nvSpPr>
        <p:spPr>
          <a:xfrm>
            <a:off x="225434" y="5841268"/>
            <a:ext cx="2047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0 part release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457758-E9DC-0140-BBFF-16F9AF6CFFC6}"/>
              </a:ext>
            </a:extLst>
          </p:cNvPr>
          <p:cNvSpPr/>
          <p:nvPr/>
        </p:nvSpPr>
        <p:spPr>
          <a:xfrm>
            <a:off x="332032" y="4810753"/>
            <a:ext cx="1834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Re-ligated vector</a:t>
            </a:r>
          </a:p>
          <a:p>
            <a:r>
              <a:rPr lang="en-US" sz="1800" dirty="0">
                <a:solidFill>
                  <a:schemeClr val="tx1"/>
                </a:solidFill>
              </a:rPr>
              <a:t>= blue colony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A76CB-15B7-BC42-8745-ACA045330562}"/>
              </a:ext>
            </a:extLst>
          </p:cNvPr>
          <p:cNvSpPr/>
          <p:nvPr/>
        </p:nvSpPr>
        <p:spPr>
          <a:xfrm>
            <a:off x="4173758" y="3121515"/>
            <a:ext cx="566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BpiI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15417-E3DB-3342-AA8A-4AAAE5D70B8F}"/>
              </a:ext>
            </a:extLst>
          </p:cNvPr>
          <p:cNvSpPr/>
          <p:nvPr/>
        </p:nvSpPr>
        <p:spPr>
          <a:xfrm>
            <a:off x="4166193" y="5424887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BsaI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414BCC-B1C9-3748-B4BC-14268C29D7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6"/>
          <a:stretch/>
        </p:blipFill>
        <p:spPr>
          <a:xfrm>
            <a:off x="5214042" y="1458772"/>
            <a:ext cx="5851563" cy="27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790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08ACCF-99B0-9C4A-BF85-141AF65F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Building level 0 parts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E63F7-D726-4E42-B7C8-2AB971C1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r="2012" b="37001"/>
          <a:stretch/>
        </p:blipFill>
        <p:spPr>
          <a:xfrm>
            <a:off x="5087888" y="1772816"/>
            <a:ext cx="6516724" cy="4857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767EC-3F84-EC41-9FEE-8CC601C12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3"/>
          <a:stretch/>
        </p:blipFill>
        <p:spPr>
          <a:xfrm>
            <a:off x="2526958" y="1189121"/>
            <a:ext cx="2340260" cy="55730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257754-D456-ED4E-9E69-E3FB5CCADA0B}"/>
              </a:ext>
            </a:extLst>
          </p:cNvPr>
          <p:cNvSpPr/>
          <p:nvPr/>
        </p:nvSpPr>
        <p:spPr>
          <a:xfrm rot="5400000">
            <a:off x="10496776" y="4109279"/>
            <a:ext cx="290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0 entry vectors (</a:t>
            </a:r>
            <a:r>
              <a:rPr lang="en-US" sz="1800" dirty="0" err="1">
                <a:solidFill>
                  <a:schemeClr val="tx1"/>
                </a:solidFill>
              </a:rPr>
              <a:t>Spec</a:t>
            </a:r>
            <a:r>
              <a:rPr lang="en-US" sz="1800" baseline="30000" dirty="0" err="1">
                <a:solidFill>
                  <a:schemeClr val="tx1"/>
                </a:solidFill>
              </a:rPr>
              <a:t>R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E690CF-E86A-5647-B9D1-17402951E2FF}"/>
              </a:ext>
            </a:extLst>
          </p:cNvPr>
          <p:cNvSpPr/>
          <p:nvPr/>
        </p:nvSpPr>
        <p:spPr>
          <a:xfrm>
            <a:off x="623765" y="1611233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PCR product</a:t>
            </a: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F53D29-C063-2948-BA43-83E4060F04F1}"/>
              </a:ext>
            </a:extLst>
          </p:cNvPr>
          <p:cNvSpPr/>
          <p:nvPr/>
        </p:nvSpPr>
        <p:spPr>
          <a:xfrm>
            <a:off x="268714" y="2492896"/>
            <a:ext cx="2063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0 entry vector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A9FC74-7AEB-3948-98CE-A130AAFB4572}"/>
              </a:ext>
            </a:extLst>
          </p:cNvPr>
          <p:cNvSpPr/>
          <p:nvPr/>
        </p:nvSpPr>
        <p:spPr>
          <a:xfrm>
            <a:off x="479508" y="3652487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0 module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13B8-35E9-3C43-9B75-2F1370EB622C}"/>
              </a:ext>
            </a:extLst>
          </p:cNvPr>
          <p:cNvSpPr/>
          <p:nvPr/>
        </p:nvSpPr>
        <p:spPr>
          <a:xfrm>
            <a:off x="225434" y="5841268"/>
            <a:ext cx="2047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0 part release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457758-E9DC-0140-BBFF-16F9AF6CFFC6}"/>
              </a:ext>
            </a:extLst>
          </p:cNvPr>
          <p:cNvSpPr/>
          <p:nvPr/>
        </p:nvSpPr>
        <p:spPr>
          <a:xfrm>
            <a:off x="332032" y="4810753"/>
            <a:ext cx="1834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Re-ligated vector</a:t>
            </a:r>
          </a:p>
          <a:p>
            <a:r>
              <a:rPr lang="en-US" sz="1800" dirty="0">
                <a:solidFill>
                  <a:schemeClr val="tx1"/>
                </a:solidFill>
              </a:rPr>
              <a:t>= blue colony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A76CB-15B7-BC42-8745-ACA045330562}"/>
              </a:ext>
            </a:extLst>
          </p:cNvPr>
          <p:cNvSpPr/>
          <p:nvPr/>
        </p:nvSpPr>
        <p:spPr>
          <a:xfrm>
            <a:off x="4173758" y="3121515"/>
            <a:ext cx="566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BpiI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15417-E3DB-3342-AA8A-4AAAE5D70B8F}"/>
              </a:ext>
            </a:extLst>
          </p:cNvPr>
          <p:cNvSpPr/>
          <p:nvPr/>
        </p:nvSpPr>
        <p:spPr>
          <a:xfrm>
            <a:off x="4166193" y="5424887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BsaI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D79FBF-5C11-824C-86CF-EBD269CDDB71}"/>
              </a:ext>
            </a:extLst>
          </p:cNvPr>
          <p:cNvSpPr/>
          <p:nvPr/>
        </p:nvSpPr>
        <p:spPr>
          <a:xfrm rot="19653850">
            <a:off x="5739451" y="1191796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promoter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3102CB-1531-FA4E-B9FB-8CCDD1F02C67}"/>
              </a:ext>
            </a:extLst>
          </p:cNvPr>
          <p:cNvSpPr/>
          <p:nvPr/>
        </p:nvSpPr>
        <p:spPr>
          <a:xfrm rot="19653850">
            <a:off x="6894496" y="1257139"/>
            <a:ext cx="811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5’ UTR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8BE573-67CB-B248-A0E5-B1D3DAF19C8F}"/>
              </a:ext>
            </a:extLst>
          </p:cNvPr>
          <p:cNvSpPr/>
          <p:nvPr/>
        </p:nvSpPr>
        <p:spPr>
          <a:xfrm rot="19653850">
            <a:off x="7894536" y="1107547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Signal peptide</a:t>
            </a: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FB5BD5-C3A6-064B-A64E-BE9BE5BD83A3}"/>
              </a:ext>
            </a:extLst>
          </p:cNvPr>
          <p:cNvSpPr/>
          <p:nvPr/>
        </p:nvSpPr>
        <p:spPr>
          <a:xfrm rot="19653850">
            <a:off x="9157258" y="979404"/>
            <a:ext cx="1106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Coding</a:t>
            </a:r>
          </a:p>
          <a:p>
            <a:r>
              <a:rPr lang="en-US" sz="1800" dirty="0">
                <a:solidFill>
                  <a:schemeClr val="tx1"/>
                </a:solidFill>
              </a:rPr>
              <a:t>sequence</a:t>
            </a:r>
            <a:endParaRPr lang="en-US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984DC-ECBB-734F-B402-10C597EEC906}"/>
              </a:ext>
            </a:extLst>
          </p:cNvPr>
          <p:cNvSpPr/>
          <p:nvPr/>
        </p:nvSpPr>
        <p:spPr>
          <a:xfrm rot="19653850">
            <a:off x="10164088" y="1228487"/>
            <a:ext cx="1277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Terminator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1330263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C8D0-E55E-2A40-A854-B9D1919E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/>
            <a:r>
              <a:rPr lang="en-US" dirty="0">
                <a:solidFill>
                  <a:schemeClr val="tx1"/>
                </a:solidFill>
              </a:rPr>
              <a:t>Building level 1 transcription units (TUs)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57B03-B20F-C644-B7F3-E29D9ABE2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7"/>
          <a:stretch/>
        </p:blipFill>
        <p:spPr>
          <a:xfrm>
            <a:off x="2501828" y="1088064"/>
            <a:ext cx="2390111" cy="56911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BE32A5-11DC-F14E-B4BE-5D76400ED273}"/>
              </a:ext>
            </a:extLst>
          </p:cNvPr>
          <p:cNvSpPr txBox="1">
            <a:spLocks/>
          </p:cNvSpPr>
          <p:nvPr/>
        </p:nvSpPr>
        <p:spPr>
          <a:xfrm>
            <a:off x="2269927" y="388739"/>
            <a:ext cx="7804547" cy="704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endParaRPr lang="en-US" sz="3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1D608C-27B0-3341-AEBC-4CA90222B972}"/>
              </a:ext>
            </a:extLst>
          </p:cNvPr>
          <p:cNvSpPr/>
          <p:nvPr/>
        </p:nvSpPr>
        <p:spPr>
          <a:xfrm>
            <a:off x="455451" y="1611233"/>
            <a:ext cx="1737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0 modules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0784D9-2450-1C44-AAB7-C378977081D0}"/>
              </a:ext>
            </a:extLst>
          </p:cNvPr>
          <p:cNvSpPr/>
          <p:nvPr/>
        </p:nvSpPr>
        <p:spPr>
          <a:xfrm>
            <a:off x="367356" y="2567124"/>
            <a:ext cx="191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1 destination vector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5D01F-B4AE-F54C-98A8-AE7C68F0D1EC}"/>
              </a:ext>
            </a:extLst>
          </p:cNvPr>
          <p:cNvSpPr/>
          <p:nvPr/>
        </p:nvSpPr>
        <p:spPr>
          <a:xfrm>
            <a:off x="367356" y="3633544"/>
            <a:ext cx="1914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1 transcription unit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9F30DB-353B-FE49-9D54-3B392BBD1ADE}"/>
              </a:ext>
            </a:extLst>
          </p:cNvPr>
          <p:cNvSpPr/>
          <p:nvPr/>
        </p:nvSpPr>
        <p:spPr>
          <a:xfrm>
            <a:off x="225434" y="5841268"/>
            <a:ext cx="2047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1 part release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2012D-40DD-384B-AA42-7741198EA137}"/>
              </a:ext>
            </a:extLst>
          </p:cNvPr>
          <p:cNvSpPr/>
          <p:nvPr/>
        </p:nvSpPr>
        <p:spPr>
          <a:xfrm>
            <a:off x="332032" y="4810753"/>
            <a:ext cx="1834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Re-ligated vector</a:t>
            </a:r>
          </a:p>
          <a:p>
            <a:r>
              <a:rPr lang="en-US" sz="1800" dirty="0">
                <a:solidFill>
                  <a:schemeClr val="tx1"/>
                </a:solidFill>
              </a:rPr>
              <a:t>= blue colony</a:t>
            </a: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D8ED67-C711-1B45-BB76-753F508F470A}"/>
              </a:ext>
            </a:extLst>
          </p:cNvPr>
          <p:cNvSpPr/>
          <p:nvPr/>
        </p:nvSpPr>
        <p:spPr>
          <a:xfrm>
            <a:off x="4303504" y="3305517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BsaI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2E18D6-B0BA-494A-9977-8E2E92519203}"/>
              </a:ext>
            </a:extLst>
          </p:cNvPr>
          <p:cNvSpPr/>
          <p:nvPr/>
        </p:nvSpPr>
        <p:spPr>
          <a:xfrm>
            <a:off x="4318732" y="5446771"/>
            <a:ext cx="566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B050"/>
                </a:solidFill>
              </a:rPr>
              <a:t>BpiI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BF64CF-75D5-E147-BD74-31CFEF87C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/>
          <a:stretch/>
        </p:blipFill>
        <p:spPr>
          <a:xfrm>
            <a:off x="5141574" y="1611233"/>
            <a:ext cx="6787877" cy="27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379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C8D0-E55E-2A40-A854-B9D1919E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/>
            <a:r>
              <a:rPr lang="en-US" dirty="0">
                <a:solidFill>
                  <a:schemeClr val="tx1"/>
                </a:solidFill>
              </a:rPr>
              <a:t>Building level 1 transcription units (TUs)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57B03-B20F-C644-B7F3-E29D9ABE2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7"/>
          <a:stretch/>
        </p:blipFill>
        <p:spPr>
          <a:xfrm>
            <a:off x="2501828" y="1088064"/>
            <a:ext cx="2390111" cy="56911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BE32A5-11DC-F14E-B4BE-5D76400ED273}"/>
              </a:ext>
            </a:extLst>
          </p:cNvPr>
          <p:cNvSpPr txBox="1">
            <a:spLocks/>
          </p:cNvSpPr>
          <p:nvPr/>
        </p:nvSpPr>
        <p:spPr>
          <a:xfrm>
            <a:off x="2269927" y="388739"/>
            <a:ext cx="7804547" cy="704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endParaRPr lang="en-US" sz="3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0784D9-2450-1C44-AAB7-C378977081D0}"/>
              </a:ext>
            </a:extLst>
          </p:cNvPr>
          <p:cNvSpPr/>
          <p:nvPr/>
        </p:nvSpPr>
        <p:spPr>
          <a:xfrm>
            <a:off x="367356" y="2567124"/>
            <a:ext cx="191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1 destination vector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5D01F-B4AE-F54C-98A8-AE7C68F0D1EC}"/>
              </a:ext>
            </a:extLst>
          </p:cNvPr>
          <p:cNvSpPr/>
          <p:nvPr/>
        </p:nvSpPr>
        <p:spPr>
          <a:xfrm>
            <a:off x="367356" y="3633544"/>
            <a:ext cx="1914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1 transcription unit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9F30DB-353B-FE49-9D54-3B392BBD1ADE}"/>
              </a:ext>
            </a:extLst>
          </p:cNvPr>
          <p:cNvSpPr/>
          <p:nvPr/>
        </p:nvSpPr>
        <p:spPr>
          <a:xfrm>
            <a:off x="225434" y="5841268"/>
            <a:ext cx="2047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1 part release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2012D-40DD-384B-AA42-7741198EA137}"/>
              </a:ext>
            </a:extLst>
          </p:cNvPr>
          <p:cNvSpPr/>
          <p:nvPr/>
        </p:nvSpPr>
        <p:spPr>
          <a:xfrm>
            <a:off x="332032" y="4810753"/>
            <a:ext cx="1834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Re-ligated vector</a:t>
            </a:r>
          </a:p>
          <a:p>
            <a:r>
              <a:rPr lang="en-US" sz="1800" dirty="0">
                <a:solidFill>
                  <a:schemeClr val="tx1"/>
                </a:solidFill>
              </a:rPr>
              <a:t>= blue colony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538009-79EF-5B42-B6FC-FCCCE4A32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5"/>
          <a:stretch/>
        </p:blipFill>
        <p:spPr>
          <a:xfrm>
            <a:off x="6161781" y="961836"/>
            <a:ext cx="3915573" cy="55605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CA333D-E68E-3A48-BF5F-F1D919F1A8E3}"/>
              </a:ext>
            </a:extLst>
          </p:cNvPr>
          <p:cNvSpPr/>
          <p:nvPr/>
        </p:nvSpPr>
        <p:spPr>
          <a:xfrm>
            <a:off x="6456040" y="6513844"/>
            <a:ext cx="1914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Positions 1-7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D2FFF1-5DCE-6448-BFCB-CEA466A54B3E}"/>
              </a:ext>
            </a:extLst>
          </p:cNvPr>
          <p:cNvSpPr/>
          <p:nvPr/>
        </p:nvSpPr>
        <p:spPr>
          <a:xfrm>
            <a:off x="8207608" y="6245379"/>
            <a:ext cx="1914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Positions 1-7</a:t>
            </a:r>
          </a:p>
          <a:p>
            <a:r>
              <a:rPr lang="en-US" sz="1800" dirty="0">
                <a:solidFill>
                  <a:schemeClr val="tx1"/>
                </a:solidFill>
              </a:rPr>
              <a:t>(reverse orient.)</a:t>
            </a: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D8ED67-C711-1B45-BB76-753F508F470A}"/>
              </a:ext>
            </a:extLst>
          </p:cNvPr>
          <p:cNvSpPr/>
          <p:nvPr/>
        </p:nvSpPr>
        <p:spPr>
          <a:xfrm>
            <a:off x="4303504" y="3305517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BsaI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D256A-7818-0946-91FA-0F93B3547D26}"/>
              </a:ext>
            </a:extLst>
          </p:cNvPr>
          <p:cNvSpPr/>
          <p:nvPr/>
        </p:nvSpPr>
        <p:spPr>
          <a:xfrm>
            <a:off x="455451" y="1611233"/>
            <a:ext cx="1737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0 modules</a:t>
            </a:r>
            <a:endParaRPr lang="en-US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C68C97-BBC4-2041-BE9A-C0BA217AA129}"/>
              </a:ext>
            </a:extLst>
          </p:cNvPr>
          <p:cNvSpPr/>
          <p:nvPr/>
        </p:nvSpPr>
        <p:spPr>
          <a:xfrm>
            <a:off x="4318732" y="5446771"/>
            <a:ext cx="566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B050"/>
                </a:solidFill>
              </a:rPr>
              <a:t>BpiI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173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F7EA-E911-5A43-A8EB-0D31ED9E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Hands 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2A16F-0092-6E40-9418-2BF2E76F0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2" y="1295619"/>
            <a:ext cx="4457700" cy="1765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4F8382-169F-AF45-AEC5-8FAC0B981222}"/>
              </a:ext>
            </a:extLst>
          </p:cNvPr>
          <p:cNvSpPr txBox="1">
            <a:spLocks/>
          </p:cNvSpPr>
          <p:nvPr/>
        </p:nvSpPr>
        <p:spPr>
          <a:xfrm>
            <a:off x="900954" y="3339806"/>
            <a:ext cx="10586853" cy="331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fontScale="97500" lnSpcReduction="10000"/>
          </a:bodyPr>
          <a:lstStyle>
            <a:lvl1pPr marL="0" marR="0" indent="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857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1714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257150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342867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42858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514299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600016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685733" algn="ctr" defTabSz="308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marL="742950" indent="-742950" algn="l" hangingPunct="1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Start software</a:t>
            </a:r>
          </a:p>
          <a:p>
            <a:pPr marL="742950" indent="-742950" algn="l" hangingPunct="1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Make sure </a:t>
            </a:r>
            <a:r>
              <a:rPr lang="en-US" sz="3200" dirty="0" err="1">
                <a:solidFill>
                  <a:schemeClr val="tx1"/>
                </a:solidFill>
              </a:rPr>
              <a:t>MoClo</a:t>
            </a:r>
            <a:r>
              <a:rPr lang="en-US" sz="3200" dirty="0">
                <a:solidFill>
                  <a:schemeClr val="tx1"/>
                </a:solidFill>
              </a:rPr>
              <a:t> library is imported (drag &amp; drop </a:t>
            </a:r>
            <a:r>
              <a:rPr lang="en-US" sz="3200" dirty="0" err="1">
                <a:solidFill>
                  <a:schemeClr val="tx1"/>
                </a:solidFill>
              </a:rPr>
              <a:t>MoClo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collection.geneious</a:t>
            </a:r>
            <a:r>
              <a:rPr lang="en-US" sz="3200" dirty="0">
                <a:solidFill>
                  <a:schemeClr val="tx1"/>
                </a:solidFill>
              </a:rPr>
              <a:t> to your Sources folder)</a:t>
            </a:r>
          </a:p>
          <a:p>
            <a:pPr marL="742950" indent="-742950" algn="l" hangingPunct="1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Check out part library</a:t>
            </a:r>
          </a:p>
          <a:p>
            <a:pPr marL="742950" indent="-742950" algn="l" hangingPunct="1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Visualize restriction sites, add annotations, etc.</a:t>
            </a:r>
          </a:p>
          <a:p>
            <a:pPr marL="742950" indent="-742950" algn="l" hangingPunct="1"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Start test assembly: Build a GFP/RFP dual expression cassette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6B087-011C-8943-AC34-B83E0C0B1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161" y="1145227"/>
            <a:ext cx="2495392" cy="2495392"/>
          </a:xfrm>
          <a:prstGeom prst="rect">
            <a:avLst/>
          </a:prstGeom>
        </p:spPr>
      </p:pic>
      <p:sp>
        <p:nvSpPr>
          <p:cNvPr id="8" name="Shape 638">
            <a:extLst>
              <a:ext uri="{FF2B5EF4-FFF2-40B4-BE49-F238E27FC236}">
                <a16:creationId xmlns:a16="http://schemas.microsoft.com/office/drawing/2014/main" id="{FFD567CD-75A6-144E-97E2-C7614CE796E1}"/>
              </a:ext>
            </a:extLst>
          </p:cNvPr>
          <p:cNvSpPr txBox="1"/>
          <p:nvPr/>
        </p:nvSpPr>
        <p:spPr>
          <a:xfrm>
            <a:off x="9119237" y="1902436"/>
            <a:ext cx="2368570" cy="980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2953" dirty="0"/>
              <a:t>Find your team mates!</a:t>
            </a:r>
            <a:endParaRPr sz="2953" dirty="0"/>
          </a:p>
        </p:txBody>
      </p:sp>
    </p:spTree>
    <p:extLst>
      <p:ext uri="{BB962C8B-B14F-4D97-AF65-F5344CB8AC3E}">
        <p14:creationId xmlns:p14="http://schemas.microsoft.com/office/powerpoint/2010/main" val="180889755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 descr="pasted-image.pdf">
            <a:extLst>
              <a:ext uri="{FF2B5EF4-FFF2-40B4-BE49-F238E27FC236}">
                <a16:creationId xmlns:a16="http://schemas.microsoft.com/office/drawing/2014/main" id="{0C7ACC7C-F554-F843-9319-C16206EB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6527"/>
          <a:stretch>
            <a:fillRect/>
          </a:stretch>
        </p:blipFill>
        <p:spPr>
          <a:xfrm>
            <a:off x="976976" y="1558008"/>
            <a:ext cx="7472907" cy="1725234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F60E7D-D65B-8F4B-864B-A3CC192AD96A}"/>
              </a:ext>
            </a:extLst>
          </p:cNvPr>
          <p:cNvCxnSpPr/>
          <p:nvPr/>
        </p:nvCxnSpPr>
        <p:spPr>
          <a:xfrm>
            <a:off x="1153390" y="3125879"/>
            <a:ext cx="2896594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5DD66E-4741-A647-94A9-93D8267D76BF}"/>
              </a:ext>
            </a:extLst>
          </p:cNvPr>
          <p:cNvCxnSpPr>
            <a:cxnSpLocks/>
          </p:cNvCxnSpPr>
          <p:nvPr/>
        </p:nvCxnSpPr>
        <p:spPr>
          <a:xfrm>
            <a:off x="4060870" y="3372007"/>
            <a:ext cx="272142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141056-FC0C-854E-BCA8-4DAD18FDEEEB}"/>
              </a:ext>
            </a:extLst>
          </p:cNvPr>
          <p:cNvCxnSpPr>
            <a:cxnSpLocks/>
          </p:cNvCxnSpPr>
          <p:nvPr/>
        </p:nvCxnSpPr>
        <p:spPr>
          <a:xfrm>
            <a:off x="4333012" y="3125879"/>
            <a:ext cx="1654629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9D6BBE-E636-6140-BAC1-E45E885B7DF7}"/>
              </a:ext>
            </a:extLst>
          </p:cNvPr>
          <p:cNvCxnSpPr>
            <a:cxnSpLocks/>
          </p:cNvCxnSpPr>
          <p:nvPr/>
        </p:nvCxnSpPr>
        <p:spPr>
          <a:xfrm>
            <a:off x="6749641" y="3125879"/>
            <a:ext cx="1436914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80B363-F6CC-3741-9DA5-79ECDB3FF632}"/>
              </a:ext>
            </a:extLst>
          </p:cNvPr>
          <p:cNvCxnSpPr>
            <a:cxnSpLocks/>
          </p:cNvCxnSpPr>
          <p:nvPr/>
        </p:nvCxnSpPr>
        <p:spPr>
          <a:xfrm>
            <a:off x="5987641" y="3372007"/>
            <a:ext cx="762000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8E1A4FB-7E3D-874E-B28B-BABFE1022531}"/>
              </a:ext>
            </a:extLst>
          </p:cNvPr>
          <p:cNvSpPr/>
          <p:nvPr/>
        </p:nvSpPr>
        <p:spPr>
          <a:xfrm>
            <a:off x="1743019" y="3429630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1-1</a:t>
            </a: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D90B4-E1C1-C848-9684-374370DC576A}"/>
              </a:ext>
            </a:extLst>
          </p:cNvPr>
          <p:cNvSpPr/>
          <p:nvPr/>
        </p:nvSpPr>
        <p:spPr>
          <a:xfrm>
            <a:off x="3338273" y="3429630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1-2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613A3-5C84-464C-8CF9-09E490D27FA2}"/>
              </a:ext>
            </a:extLst>
          </p:cNvPr>
          <p:cNvSpPr/>
          <p:nvPr/>
        </p:nvSpPr>
        <p:spPr>
          <a:xfrm>
            <a:off x="4301658" y="3434290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1-3R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642DB-6CDA-504C-A9A8-91D616F9DB3D}"/>
              </a:ext>
            </a:extLst>
          </p:cNvPr>
          <p:cNvSpPr/>
          <p:nvPr/>
        </p:nvSpPr>
        <p:spPr>
          <a:xfrm>
            <a:off x="5509973" y="3438950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1-4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ADE739-0A21-9C4D-B1FF-FD175AC41800}"/>
              </a:ext>
            </a:extLst>
          </p:cNvPr>
          <p:cNvSpPr/>
          <p:nvPr/>
        </p:nvSpPr>
        <p:spPr>
          <a:xfrm>
            <a:off x="6609431" y="3429630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1-5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8E2E6-5888-C447-9735-7EE2B5ACDDD8}"/>
              </a:ext>
            </a:extLst>
          </p:cNvPr>
          <p:cNvSpPr/>
          <p:nvPr/>
        </p:nvSpPr>
        <p:spPr>
          <a:xfrm rot="16200000">
            <a:off x="-711363" y="3647042"/>
            <a:ext cx="25422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err="1"/>
              <a:t>MoClo</a:t>
            </a:r>
            <a:r>
              <a:rPr lang="en-AU" sz="3200" dirty="0"/>
              <a:t> level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A6B0E-BA81-C544-B282-C3939CED7BBE}"/>
              </a:ext>
            </a:extLst>
          </p:cNvPr>
          <p:cNvSpPr/>
          <p:nvPr/>
        </p:nvSpPr>
        <p:spPr>
          <a:xfrm>
            <a:off x="1743019" y="3754764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TU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2FF13-4D1D-5346-9702-A87A9165F03D}"/>
              </a:ext>
            </a:extLst>
          </p:cNvPr>
          <p:cNvSpPr/>
          <p:nvPr/>
        </p:nvSpPr>
        <p:spPr>
          <a:xfrm>
            <a:off x="3338273" y="3764084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Insulator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8EDB20-7808-C04F-A101-F923243AB9B9}"/>
              </a:ext>
            </a:extLst>
          </p:cNvPr>
          <p:cNvSpPr/>
          <p:nvPr/>
        </p:nvSpPr>
        <p:spPr>
          <a:xfrm>
            <a:off x="4319404" y="3764084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TU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DBF963-875A-224A-A656-1B5487979473}"/>
              </a:ext>
            </a:extLst>
          </p:cNvPr>
          <p:cNvSpPr/>
          <p:nvPr/>
        </p:nvSpPr>
        <p:spPr>
          <a:xfrm>
            <a:off x="5527719" y="3776863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Insulator</a:t>
            </a: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EC07C1-B59C-3D44-9927-22BE6D4CE9FC}"/>
              </a:ext>
            </a:extLst>
          </p:cNvPr>
          <p:cNvSpPr/>
          <p:nvPr/>
        </p:nvSpPr>
        <p:spPr>
          <a:xfrm>
            <a:off x="6640784" y="3798962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TU</a:t>
            </a:r>
            <a:endParaRPr lang="en-US" sz="1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9688D8-CFF9-8B4A-8DA9-208A727DFD07}"/>
              </a:ext>
            </a:extLst>
          </p:cNvPr>
          <p:cNvCxnSpPr>
            <a:cxnSpLocks/>
          </p:cNvCxnSpPr>
          <p:nvPr/>
        </p:nvCxnSpPr>
        <p:spPr>
          <a:xfrm>
            <a:off x="1153390" y="4410393"/>
            <a:ext cx="4834251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7CEFEC-A103-4D4C-AE35-35A87BBA5E5A}"/>
              </a:ext>
            </a:extLst>
          </p:cNvPr>
          <p:cNvCxnSpPr>
            <a:cxnSpLocks/>
          </p:cNvCxnSpPr>
          <p:nvPr/>
        </p:nvCxnSpPr>
        <p:spPr>
          <a:xfrm>
            <a:off x="6036740" y="4584564"/>
            <a:ext cx="2149815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4545F28-3DA1-044C-826E-6012D3FB7CDC}"/>
              </a:ext>
            </a:extLst>
          </p:cNvPr>
          <p:cNvSpPr/>
          <p:nvPr/>
        </p:nvSpPr>
        <p:spPr>
          <a:xfrm>
            <a:off x="2312638" y="4530900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M-1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E94B82-642F-2345-8AEA-A7D6EC93DB67}"/>
              </a:ext>
            </a:extLst>
          </p:cNvPr>
          <p:cNvSpPr/>
          <p:nvPr/>
        </p:nvSpPr>
        <p:spPr>
          <a:xfrm>
            <a:off x="6011243" y="4660091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M-4</a:t>
            </a:r>
            <a:endParaRPr lang="en-US" sz="1800" dirty="0"/>
          </a:p>
        </p:txBody>
      </p:sp>
      <p:sp>
        <p:nvSpPr>
          <p:cNvPr id="26" name="Shape 638">
            <a:extLst>
              <a:ext uri="{FF2B5EF4-FFF2-40B4-BE49-F238E27FC236}">
                <a16:creationId xmlns:a16="http://schemas.microsoft.com/office/drawing/2014/main" id="{8C8FE14D-83FB-9B4C-9E8C-9A3C4D8BBB77}"/>
              </a:ext>
            </a:extLst>
          </p:cNvPr>
          <p:cNvSpPr txBox="1"/>
          <p:nvPr/>
        </p:nvSpPr>
        <p:spPr>
          <a:xfrm>
            <a:off x="1658678" y="474770"/>
            <a:ext cx="848478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2953" dirty="0"/>
              <a:t>Now: build a more complex genetic design in </a:t>
            </a:r>
            <a:r>
              <a:rPr lang="en-AU" sz="2953" dirty="0" err="1"/>
              <a:t>MoClo</a:t>
            </a:r>
            <a:endParaRPr sz="2953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AE0102-7421-3B40-830A-58DFBE3E5B6B}"/>
              </a:ext>
            </a:extLst>
          </p:cNvPr>
          <p:cNvCxnSpPr>
            <a:cxnSpLocks/>
          </p:cNvCxnSpPr>
          <p:nvPr/>
        </p:nvCxnSpPr>
        <p:spPr>
          <a:xfrm>
            <a:off x="1184743" y="5508724"/>
            <a:ext cx="7001812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CBA465F-1406-D34E-8EE5-63536222C47A}"/>
              </a:ext>
            </a:extLst>
          </p:cNvPr>
          <p:cNvSpPr/>
          <p:nvPr/>
        </p:nvSpPr>
        <p:spPr>
          <a:xfrm>
            <a:off x="3075135" y="4527960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eLM3</a:t>
            </a:r>
            <a:endParaRPr lang="en-US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5598A3-5C21-EA47-B035-F7EE3F7BB66D}"/>
              </a:ext>
            </a:extLst>
          </p:cNvPr>
          <p:cNvSpPr/>
          <p:nvPr/>
        </p:nvSpPr>
        <p:spPr>
          <a:xfrm>
            <a:off x="6769523" y="4660091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eLM5</a:t>
            </a:r>
            <a:endParaRPr lang="en-US" sz="1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8F98E2-DAA2-804E-8444-ABB74AA5E013}"/>
              </a:ext>
            </a:extLst>
          </p:cNvPr>
          <p:cNvSpPr/>
          <p:nvPr/>
        </p:nvSpPr>
        <p:spPr>
          <a:xfrm>
            <a:off x="3460736" y="5618694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P-1</a:t>
            </a:r>
            <a:endParaRPr lang="en-US" sz="1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69D35B-E2B0-2E4F-BEC6-7C4D0F829940}"/>
              </a:ext>
            </a:extLst>
          </p:cNvPr>
          <p:cNvSpPr/>
          <p:nvPr/>
        </p:nvSpPr>
        <p:spPr>
          <a:xfrm>
            <a:off x="4301658" y="5595912"/>
            <a:ext cx="171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/>
              <a:t>eLP5</a:t>
            </a:r>
            <a:endParaRPr lang="en-US" sz="1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525E50-78D0-794E-9EB3-3040711633D4}"/>
              </a:ext>
            </a:extLst>
          </p:cNvPr>
          <p:cNvSpPr/>
          <p:nvPr/>
        </p:nvSpPr>
        <p:spPr>
          <a:xfrm>
            <a:off x="8697014" y="1228825"/>
            <a:ext cx="33154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/>
              <a:t>Design: </a:t>
            </a:r>
          </a:p>
          <a:p>
            <a:r>
              <a:rPr lang="en-AU" sz="3200" dirty="0"/>
              <a:t>Convergent &amp; divergent TUs separated by insulators (100’s of bp random DNA + terminators)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3142244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294A-1D8A-5541-8603-C9078A99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Dummies to close ”gaps” in the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A7ADC-E8BB-1247-9FC4-6BCC9BA23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6"/>
          <a:stretch/>
        </p:blipFill>
        <p:spPr>
          <a:xfrm>
            <a:off x="2288320" y="1965434"/>
            <a:ext cx="7972229" cy="36938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13F141-EC37-B145-9E7C-E394B7E2FA9D}"/>
              </a:ext>
            </a:extLst>
          </p:cNvPr>
          <p:cNvSpPr/>
          <p:nvPr/>
        </p:nvSpPr>
        <p:spPr>
          <a:xfrm>
            <a:off x="2638807" y="5940531"/>
            <a:ext cx="7061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15 bp + 300 bp dummies for level 0 parts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6926BF-A4F0-C84C-80EA-4BCA9C767C6D}"/>
              </a:ext>
            </a:extLst>
          </p:cNvPr>
          <p:cNvSpPr/>
          <p:nvPr/>
        </p:nvSpPr>
        <p:spPr>
          <a:xfrm>
            <a:off x="3503483" y="1198695"/>
            <a:ext cx="55419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15 bp dummies for level 1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488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C8D0-E55E-2A40-A854-B9D1919E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/>
            <a:r>
              <a:rPr lang="en-US" dirty="0">
                <a:solidFill>
                  <a:schemeClr val="tx1"/>
                </a:solidFill>
              </a:rPr>
              <a:t>Building level M circuits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57B03-B20F-C644-B7F3-E29D9ABE2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7"/>
          <a:stretch/>
        </p:blipFill>
        <p:spPr>
          <a:xfrm>
            <a:off x="2501828" y="1088064"/>
            <a:ext cx="2390111" cy="56911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BE32A5-11DC-F14E-B4BE-5D76400ED273}"/>
              </a:ext>
            </a:extLst>
          </p:cNvPr>
          <p:cNvSpPr txBox="1">
            <a:spLocks/>
          </p:cNvSpPr>
          <p:nvPr/>
        </p:nvSpPr>
        <p:spPr>
          <a:xfrm>
            <a:off x="2269927" y="388739"/>
            <a:ext cx="7804547" cy="704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UWA"/>
              </a:defRPr>
            </a:lvl9pPr>
          </a:lstStyle>
          <a:p>
            <a:pPr hangingPunct="1"/>
            <a:endParaRPr lang="en-US" sz="3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0784D9-2450-1C44-AAB7-C378977081D0}"/>
              </a:ext>
            </a:extLst>
          </p:cNvPr>
          <p:cNvSpPr/>
          <p:nvPr/>
        </p:nvSpPr>
        <p:spPr>
          <a:xfrm>
            <a:off x="367356" y="2567124"/>
            <a:ext cx="191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2 destination vector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5D01F-B4AE-F54C-98A8-AE7C68F0D1EC}"/>
              </a:ext>
            </a:extLst>
          </p:cNvPr>
          <p:cNvSpPr/>
          <p:nvPr/>
        </p:nvSpPr>
        <p:spPr>
          <a:xfrm>
            <a:off x="367356" y="3825915"/>
            <a:ext cx="1914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2 circuit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9F30DB-353B-FE49-9D54-3B392BBD1ADE}"/>
              </a:ext>
            </a:extLst>
          </p:cNvPr>
          <p:cNvSpPr/>
          <p:nvPr/>
        </p:nvSpPr>
        <p:spPr>
          <a:xfrm>
            <a:off x="225434" y="5841268"/>
            <a:ext cx="2047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2 part release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2012D-40DD-384B-AA42-7741198EA137}"/>
              </a:ext>
            </a:extLst>
          </p:cNvPr>
          <p:cNvSpPr/>
          <p:nvPr/>
        </p:nvSpPr>
        <p:spPr>
          <a:xfrm>
            <a:off x="332032" y="4810753"/>
            <a:ext cx="1834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Re-ligated vector</a:t>
            </a:r>
          </a:p>
          <a:p>
            <a:r>
              <a:rPr lang="en-US" sz="1800" dirty="0">
                <a:solidFill>
                  <a:schemeClr val="tx1"/>
                </a:solidFill>
              </a:rPr>
              <a:t>= blue colony</a:t>
            </a: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D8ED67-C711-1B45-BB76-753F508F470A}"/>
              </a:ext>
            </a:extLst>
          </p:cNvPr>
          <p:cNvSpPr/>
          <p:nvPr/>
        </p:nvSpPr>
        <p:spPr>
          <a:xfrm>
            <a:off x="4318732" y="3305517"/>
            <a:ext cx="566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B050"/>
                </a:solidFill>
              </a:rPr>
              <a:t>BpiI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D256A-7818-0946-91FA-0F93B3547D26}"/>
              </a:ext>
            </a:extLst>
          </p:cNvPr>
          <p:cNvSpPr/>
          <p:nvPr/>
        </p:nvSpPr>
        <p:spPr>
          <a:xfrm>
            <a:off x="329410" y="1678437"/>
            <a:ext cx="191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Level 1 transcription units</a:t>
            </a:r>
            <a:endParaRPr lang="en-US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C68C97-BBC4-2041-BE9A-C0BA217AA129}"/>
              </a:ext>
            </a:extLst>
          </p:cNvPr>
          <p:cNvSpPr/>
          <p:nvPr/>
        </p:nvSpPr>
        <p:spPr>
          <a:xfrm>
            <a:off x="4303504" y="5446771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BsaI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E56EB-CA20-844E-8502-6E3E544714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50"/>
          <a:stretch/>
        </p:blipFill>
        <p:spPr>
          <a:xfrm>
            <a:off x="5213633" y="1307597"/>
            <a:ext cx="3677031" cy="535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50BBF8-5E8F-5B4C-9CF7-35C0457BF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340" y="1191089"/>
            <a:ext cx="2556284" cy="526749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5E592FE-7357-AD42-BE75-E13A9E475FB6}"/>
              </a:ext>
            </a:extLst>
          </p:cNvPr>
          <p:cNvSpPr/>
          <p:nvPr/>
        </p:nvSpPr>
        <p:spPr>
          <a:xfrm>
            <a:off x="5304497" y="1721689"/>
            <a:ext cx="1803874" cy="4094414"/>
          </a:xfrm>
          <a:prstGeom prst="rect">
            <a:avLst/>
          </a:prstGeom>
          <a:noFill/>
          <a:ln w="9842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66"/>
            <a:endParaRPr lang="en-US" sz="160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8235F7-F691-7B41-946F-F63C4D8576FF}"/>
              </a:ext>
            </a:extLst>
          </p:cNvPr>
          <p:cNvSpPr/>
          <p:nvPr/>
        </p:nvSpPr>
        <p:spPr>
          <a:xfrm>
            <a:off x="9144238" y="1733424"/>
            <a:ext cx="1289907" cy="877324"/>
          </a:xfrm>
          <a:prstGeom prst="rect">
            <a:avLst/>
          </a:prstGeom>
          <a:noFill/>
          <a:ln w="9842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66"/>
            <a:endParaRPr lang="en-US" sz="160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12D403-7696-1B4A-B263-008E4C1CF58D}"/>
              </a:ext>
            </a:extLst>
          </p:cNvPr>
          <p:cNvSpPr/>
          <p:nvPr/>
        </p:nvSpPr>
        <p:spPr>
          <a:xfrm>
            <a:off x="10434145" y="5072743"/>
            <a:ext cx="1289907" cy="743359"/>
          </a:xfrm>
          <a:prstGeom prst="rect">
            <a:avLst/>
          </a:prstGeom>
          <a:noFill/>
          <a:ln w="9842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66"/>
            <a:endParaRPr lang="en-US" sz="160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049163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E51A8C-C373-FB44-8EE8-433C9AFC61A7}"/>
              </a:ext>
            </a:extLst>
          </p:cNvPr>
          <p:cNvGrpSpPr/>
          <p:nvPr/>
        </p:nvGrpSpPr>
        <p:grpSpPr>
          <a:xfrm>
            <a:off x="2819636" y="1029308"/>
            <a:ext cx="6391425" cy="5816142"/>
            <a:chOff x="5871456" y="1984449"/>
            <a:chExt cx="11976825" cy="111064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F3203A-66A0-E340-B7DC-D940626A1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1456" y="1984449"/>
              <a:ext cx="8121440" cy="1110647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0B6D81-9ADB-024C-9E20-60B04FE7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2896" y="2033464"/>
              <a:ext cx="3855385" cy="11057459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A53A8AA5-EDC6-B841-BEE1-39C5970C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/>
            <a:r>
              <a:rPr lang="en-US" dirty="0">
                <a:solidFill>
                  <a:schemeClr val="tx1"/>
                </a:solidFill>
              </a:rPr>
              <a:t>From level 1 TUs to level P circuits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17BD73-B3ED-334C-BFE0-4885DF999974}"/>
              </a:ext>
            </a:extLst>
          </p:cNvPr>
          <p:cNvSpPr/>
          <p:nvPr/>
        </p:nvSpPr>
        <p:spPr>
          <a:xfrm>
            <a:off x="9218735" y="5864594"/>
            <a:ext cx="28679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Stefan Werner, Carola Engler, Ernst Weber, Ramona Gruetzner &amp; </a:t>
            </a:r>
            <a:r>
              <a:rPr lang="en-AU" sz="1000" dirty="0" err="1">
                <a:latin typeface="Helvetica" pitchFamily="2" charset="0"/>
                <a:ea typeface="ArialUnicodeMS" panose="020B0604020202020204" pitchFamily="34" charset="-128"/>
              </a:rPr>
              <a:t>Sylvestre</a:t>
            </a:r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 </a:t>
            </a:r>
            <a:r>
              <a:rPr lang="en-AU" sz="1000" dirty="0" err="1">
                <a:latin typeface="Helvetica" pitchFamily="2" charset="0"/>
                <a:ea typeface="ArialUnicodeMS" panose="020B0604020202020204" pitchFamily="34" charset="-128"/>
              </a:rPr>
              <a:t>Marillonnet</a:t>
            </a:r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 (2012) Fast track assembly of multigene constructs using Golden Gate cloning and the </a:t>
            </a:r>
            <a:r>
              <a:rPr lang="en-AU" sz="1000" dirty="0" err="1">
                <a:latin typeface="Helvetica" pitchFamily="2" charset="0"/>
                <a:ea typeface="ArialUnicodeMS" panose="020B0604020202020204" pitchFamily="34" charset="-128"/>
              </a:rPr>
              <a:t>MoClo</a:t>
            </a:r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 system, Bioengineered, 3:1, 38-43, DOI: 10.4161/bbug.3.1.18223 </a:t>
            </a:r>
            <a:endParaRPr lang="en-AU" sz="10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4F8FF-1D7A-754F-BA7D-FF76DF067879}"/>
              </a:ext>
            </a:extLst>
          </p:cNvPr>
          <p:cNvSpPr/>
          <p:nvPr/>
        </p:nvSpPr>
        <p:spPr>
          <a:xfrm>
            <a:off x="2669628" y="1366345"/>
            <a:ext cx="4484009" cy="3331779"/>
          </a:xfrm>
          <a:prstGeom prst="rect">
            <a:avLst/>
          </a:prstGeom>
          <a:noFill/>
          <a:ln w="9842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66"/>
            <a:endParaRPr lang="en-US" sz="160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5C230-EBA8-6847-A324-E3F26BDA0212}"/>
              </a:ext>
            </a:extLst>
          </p:cNvPr>
          <p:cNvSpPr txBox="1"/>
          <p:nvPr/>
        </p:nvSpPr>
        <p:spPr>
          <a:xfrm>
            <a:off x="4578813" y="4922930"/>
            <a:ext cx="543417" cy="3135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cLM-7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64069-B988-EB45-8157-8D266B48E2D7}"/>
              </a:ext>
            </a:extLst>
          </p:cNvPr>
          <p:cNvSpPr txBox="1"/>
          <p:nvPr/>
        </p:nvSpPr>
        <p:spPr>
          <a:xfrm>
            <a:off x="4540467" y="5607658"/>
            <a:ext cx="631095" cy="3135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cLM-6</a:t>
            </a:r>
          </a:p>
        </p:txBody>
      </p:sp>
    </p:spTree>
    <p:extLst>
      <p:ext uri="{BB962C8B-B14F-4D97-AF65-F5344CB8AC3E}">
        <p14:creationId xmlns:p14="http://schemas.microsoft.com/office/powerpoint/2010/main" val="35975605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7F4A085-B105-0042-B82C-597B707B7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73" y="3873007"/>
            <a:ext cx="3233510" cy="27769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9C5731-8073-9D47-A859-330705A6C4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" b="26358"/>
          <a:stretch/>
        </p:blipFill>
        <p:spPr>
          <a:xfrm>
            <a:off x="5652070" y="1599159"/>
            <a:ext cx="2400476" cy="2380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36977D-39C3-1D4C-812D-C7610479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37263"/>
            <a:ext cx="8855274" cy="1054746"/>
          </a:xfrm>
          <a:ln w="12700">
            <a:miter lim="400000"/>
          </a:ln>
        </p:spPr>
        <p:txBody>
          <a:bodyPr wrap="square" lIns="72248" tIns="72248" rIns="72248" bIns="72248">
            <a:spAutoFit/>
          </a:bodyPr>
          <a:lstStyle/>
          <a:p>
            <a:pPr marR="40639" indent="40639" defTabSz="1300480" hangingPunct="0"/>
            <a:r>
              <a:rPr lang="en-US" sz="2953" b="1" dirty="0">
                <a:solidFill>
                  <a:srgbClr val="000000"/>
                </a:solidFill>
                <a:uFill>
                  <a:solidFill>
                    <a:srgbClr val="007D40"/>
                  </a:solidFill>
                </a:uFill>
                <a:latin typeface="Calibri"/>
                <a:cs typeface="Calibri"/>
                <a:sym typeface="Helvetica Light"/>
              </a:rPr>
              <a:t>Circumventing regulatory cross-talk through orthogonal systems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6EA2E3-CAAD-5645-945F-D58C065D8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56" y="2539300"/>
            <a:ext cx="4609595" cy="38884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17FE898-28DE-2F4D-9086-AA06BDE943EF}"/>
              </a:ext>
            </a:extLst>
          </p:cNvPr>
          <p:cNvSpPr/>
          <p:nvPr/>
        </p:nvSpPr>
        <p:spPr>
          <a:xfrm>
            <a:off x="7029128" y="364955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Huang, Pinto, Fritz &amp; </a:t>
            </a:r>
            <a:r>
              <a:rPr lang="en-US" sz="1200" dirty="0" err="1"/>
              <a:t>Mascher</a:t>
            </a:r>
            <a:r>
              <a:rPr lang="en-US" sz="1200" dirty="0"/>
              <a:t>, </a:t>
            </a:r>
            <a:r>
              <a:rPr lang="en-US" sz="1200" i="1" dirty="0"/>
              <a:t>J. </a:t>
            </a:r>
            <a:r>
              <a:rPr lang="en-US" sz="1200" i="1" dirty="0" err="1"/>
              <a:t>Bacteriol</a:t>
            </a:r>
            <a:r>
              <a:rPr lang="en-US" sz="1200" i="1" dirty="0"/>
              <a:t>.</a:t>
            </a:r>
            <a:r>
              <a:rPr lang="en-US" sz="1200" dirty="0"/>
              <a:t> (2015)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2365B6-4029-AA46-BFB4-2F61202C3D98}"/>
              </a:ext>
            </a:extLst>
          </p:cNvPr>
          <p:cNvSpPr/>
          <p:nvPr/>
        </p:nvSpPr>
        <p:spPr>
          <a:xfrm>
            <a:off x="-443847" y="631816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Mascher</a:t>
            </a:r>
            <a:r>
              <a:rPr lang="en-US" sz="1200" dirty="0"/>
              <a:t>, </a:t>
            </a:r>
            <a:r>
              <a:rPr lang="en-US" sz="1200" i="1" dirty="0" err="1"/>
              <a:t>Curr</a:t>
            </a:r>
            <a:r>
              <a:rPr lang="en-US" sz="1200" i="1" dirty="0"/>
              <a:t>. </a:t>
            </a:r>
            <a:r>
              <a:rPr lang="en-US" sz="1200" i="1" dirty="0" err="1"/>
              <a:t>Opin</a:t>
            </a:r>
            <a:r>
              <a:rPr lang="en-US" sz="1200" i="1" dirty="0"/>
              <a:t>. Microbiol. </a:t>
            </a:r>
            <a:r>
              <a:rPr lang="en-US" sz="1200" dirty="0"/>
              <a:t>(2013)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1C2153-71EE-3042-8C59-D4296E228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194" y="1748114"/>
            <a:ext cx="2879869" cy="199942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7365183-7BB6-5E45-9A86-8ADDA5AA58D2}"/>
              </a:ext>
            </a:extLst>
          </p:cNvPr>
          <p:cNvSpPr/>
          <p:nvPr/>
        </p:nvSpPr>
        <p:spPr>
          <a:xfrm>
            <a:off x="396806" y="1313869"/>
            <a:ext cx="441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Extracytoplasmic</a:t>
            </a:r>
            <a:r>
              <a:rPr lang="en-US" sz="2000" dirty="0">
                <a:solidFill>
                  <a:schemeClr val="tx1"/>
                </a:solidFill>
              </a:rPr>
              <a:t> function (ECF) </a:t>
            </a:r>
          </a:p>
          <a:p>
            <a:r>
              <a:rPr lang="el-GR" sz="2000" dirty="0">
                <a:solidFill>
                  <a:schemeClr val="tx1"/>
                </a:solidFill>
              </a:rPr>
              <a:t>σ</a:t>
            </a:r>
            <a:r>
              <a:rPr lang="en-AU" sz="2000" dirty="0">
                <a:solidFill>
                  <a:schemeClr val="tx1"/>
                </a:solidFill>
              </a:rPr>
              <a:t> factors control orthogonal regulons under stress conditions</a:t>
            </a:r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848C09-6799-E949-A4D1-C4400ACA1B7B}"/>
              </a:ext>
            </a:extLst>
          </p:cNvPr>
          <p:cNvSpPr/>
          <p:nvPr/>
        </p:nvSpPr>
        <p:spPr>
          <a:xfrm>
            <a:off x="4908950" y="1313869"/>
            <a:ext cx="7487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Diverse ECF groups feature different promoter preference</a:t>
            </a:r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9B2DF6-D317-2D45-9075-F649BCFB654C}"/>
              </a:ext>
            </a:extLst>
          </p:cNvPr>
          <p:cNvSpPr/>
          <p:nvPr/>
        </p:nvSpPr>
        <p:spPr>
          <a:xfrm>
            <a:off x="6141723" y="2446008"/>
            <a:ext cx="13917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700" dirty="0">
                <a:solidFill>
                  <a:schemeClr val="tx1"/>
                </a:solidFill>
              </a:rPr>
              <a:t>157 ECF </a:t>
            </a:r>
          </a:p>
          <a:p>
            <a:r>
              <a:rPr lang="en-AU" sz="2700" dirty="0">
                <a:solidFill>
                  <a:schemeClr val="tx1"/>
                </a:solidFill>
              </a:rPr>
              <a:t>groups</a:t>
            </a:r>
            <a:endParaRPr lang="en-US" sz="1507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B5499F-CE58-AC46-A86A-4C3EE0640B2F}"/>
              </a:ext>
            </a:extLst>
          </p:cNvPr>
          <p:cNvSpPr/>
          <p:nvPr/>
        </p:nvSpPr>
        <p:spPr>
          <a:xfrm>
            <a:off x="3906144" y="397942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Casas-Pastor et al, </a:t>
            </a:r>
            <a:r>
              <a:rPr lang="en-US" sz="1200" i="1" dirty="0" err="1"/>
              <a:t>bioRxiv</a:t>
            </a:r>
            <a:r>
              <a:rPr lang="en-US" sz="1200" dirty="0"/>
              <a:t> (2019) 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doi.org</a:t>
            </a:r>
            <a:r>
              <a:rPr lang="en-US" sz="1200" dirty="0"/>
              <a:t>/10.1101/2019.12.11.873521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5D2B52-F57E-5A48-A92D-CF09A25713E4}"/>
              </a:ext>
            </a:extLst>
          </p:cNvPr>
          <p:cNvSpPr/>
          <p:nvPr/>
        </p:nvSpPr>
        <p:spPr>
          <a:xfrm>
            <a:off x="7104112" y="661737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Rhodius</a:t>
            </a:r>
            <a:r>
              <a:rPr lang="en-US" sz="1200" dirty="0"/>
              <a:t>, et al., </a:t>
            </a:r>
            <a:r>
              <a:rPr lang="en-US" sz="1200" i="1" dirty="0"/>
              <a:t>Mol. Syst. Biol</a:t>
            </a:r>
            <a:r>
              <a:rPr lang="en-US" sz="1200" dirty="0"/>
              <a:t> (2013)</a:t>
            </a:r>
          </a:p>
          <a:p>
            <a:endParaRPr lang="en-US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C8AABE-5D8E-4C42-ABC6-77D588456F75}"/>
              </a:ext>
            </a:extLst>
          </p:cNvPr>
          <p:cNvSpPr/>
          <p:nvPr/>
        </p:nvSpPr>
        <p:spPr>
          <a:xfrm>
            <a:off x="5085984" y="4808039"/>
            <a:ext cx="33924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rgbClr val="6FAE2D"/>
                </a:solidFill>
              </a:rPr>
              <a:t>Heterologous expression of ECFs from diverse species in </a:t>
            </a:r>
            <a:r>
              <a:rPr lang="en-AU" sz="2000" b="1" i="1" dirty="0">
                <a:solidFill>
                  <a:srgbClr val="6FAE2D"/>
                </a:solidFill>
              </a:rPr>
              <a:t>E. coli </a:t>
            </a:r>
            <a:r>
              <a:rPr lang="en-AU" sz="2000" b="1" dirty="0">
                <a:solidFill>
                  <a:srgbClr val="6FAE2D"/>
                </a:solidFill>
              </a:rPr>
              <a:t>leads to recognition of cognate promoters</a:t>
            </a:r>
            <a:endParaRPr lang="en-US" sz="2000" b="1" dirty="0">
              <a:solidFill>
                <a:srgbClr val="6FAE2D"/>
              </a:solidFill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E191F0A-F9D4-BD47-92DE-6FD90AFDC5BB}"/>
              </a:ext>
            </a:extLst>
          </p:cNvPr>
          <p:cNvSpPr/>
          <p:nvPr/>
        </p:nvSpPr>
        <p:spPr>
          <a:xfrm>
            <a:off x="7407705" y="5875796"/>
            <a:ext cx="973190" cy="632403"/>
          </a:xfrm>
          <a:prstGeom prst="rightArrow">
            <a:avLst/>
          </a:prstGeom>
          <a:solidFill>
            <a:srgbClr val="6FAE2D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66"/>
            <a:endParaRPr lang="en-US" sz="160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674590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E51A8C-C373-FB44-8EE8-433C9AFC61A7}"/>
              </a:ext>
            </a:extLst>
          </p:cNvPr>
          <p:cNvGrpSpPr/>
          <p:nvPr/>
        </p:nvGrpSpPr>
        <p:grpSpPr>
          <a:xfrm>
            <a:off x="2819636" y="1029308"/>
            <a:ext cx="6391425" cy="5816142"/>
            <a:chOff x="5871456" y="1984449"/>
            <a:chExt cx="11976825" cy="111064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F3203A-66A0-E340-B7DC-D940626A1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1456" y="1984449"/>
              <a:ext cx="8121440" cy="1110647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0B6D81-9ADB-024C-9E20-60B04FE7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2896" y="2033464"/>
              <a:ext cx="3855385" cy="11057459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A53A8AA5-EDC6-B841-BEE1-39C5970C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/>
            <a:r>
              <a:rPr lang="en-US" dirty="0">
                <a:solidFill>
                  <a:schemeClr val="tx1"/>
                </a:solidFill>
              </a:rPr>
              <a:t>From level 1 TUs to level P circuits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17BD73-B3ED-334C-BFE0-4885DF999974}"/>
              </a:ext>
            </a:extLst>
          </p:cNvPr>
          <p:cNvSpPr/>
          <p:nvPr/>
        </p:nvSpPr>
        <p:spPr>
          <a:xfrm>
            <a:off x="9218735" y="5864594"/>
            <a:ext cx="28679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Stefan Werner, Carola Engler, Ernst Weber, Ramona Gruetzner &amp; </a:t>
            </a:r>
            <a:r>
              <a:rPr lang="en-AU" sz="1000" dirty="0" err="1">
                <a:latin typeface="Helvetica" pitchFamily="2" charset="0"/>
                <a:ea typeface="ArialUnicodeMS" panose="020B0604020202020204" pitchFamily="34" charset="-128"/>
              </a:rPr>
              <a:t>Sylvestre</a:t>
            </a:r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 </a:t>
            </a:r>
            <a:r>
              <a:rPr lang="en-AU" sz="1000" dirty="0" err="1">
                <a:latin typeface="Helvetica" pitchFamily="2" charset="0"/>
                <a:ea typeface="ArialUnicodeMS" panose="020B0604020202020204" pitchFamily="34" charset="-128"/>
              </a:rPr>
              <a:t>Marillonnet</a:t>
            </a:r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 (2012) Fast track assembly of multigene constructs using Golden Gate cloning and the </a:t>
            </a:r>
            <a:r>
              <a:rPr lang="en-AU" sz="1000" dirty="0" err="1">
                <a:latin typeface="Helvetica" pitchFamily="2" charset="0"/>
                <a:ea typeface="ArialUnicodeMS" panose="020B0604020202020204" pitchFamily="34" charset="-128"/>
              </a:rPr>
              <a:t>MoClo</a:t>
            </a:r>
            <a:r>
              <a:rPr lang="en-AU" sz="1000" dirty="0">
                <a:latin typeface="Helvetica" pitchFamily="2" charset="0"/>
                <a:ea typeface="ArialUnicodeMS" panose="020B0604020202020204" pitchFamily="34" charset="-128"/>
              </a:rPr>
              <a:t> system, Bioengineered, 3:1, 38-43, DOI: 10.4161/bbug.3.1.18223 </a:t>
            </a:r>
            <a:endParaRPr lang="en-AU" sz="10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4F8FF-1D7A-754F-BA7D-FF76DF067879}"/>
              </a:ext>
            </a:extLst>
          </p:cNvPr>
          <p:cNvSpPr/>
          <p:nvPr/>
        </p:nvSpPr>
        <p:spPr>
          <a:xfrm>
            <a:off x="3983422" y="3815256"/>
            <a:ext cx="3162542" cy="2730206"/>
          </a:xfrm>
          <a:prstGeom prst="rect">
            <a:avLst/>
          </a:prstGeom>
          <a:noFill/>
          <a:ln w="9842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66"/>
            <a:endParaRPr lang="en-US" sz="160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5E1F2-EB02-2C47-9295-D1D27BA2A7AE}"/>
              </a:ext>
            </a:extLst>
          </p:cNvPr>
          <p:cNvSpPr txBox="1"/>
          <p:nvPr/>
        </p:nvSpPr>
        <p:spPr>
          <a:xfrm>
            <a:off x="4578813" y="4922930"/>
            <a:ext cx="543417" cy="3135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cLM-7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67000-7B8F-1142-9671-352AD313C4C1}"/>
              </a:ext>
            </a:extLst>
          </p:cNvPr>
          <p:cNvSpPr txBox="1"/>
          <p:nvPr/>
        </p:nvSpPr>
        <p:spPr>
          <a:xfrm>
            <a:off x="4540467" y="5607658"/>
            <a:ext cx="631095" cy="3135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cLM-6</a:t>
            </a:r>
          </a:p>
        </p:txBody>
      </p:sp>
    </p:spTree>
    <p:extLst>
      <p:ext uri="{BB962C8B-B14F-4D97-AF65-F5344CB8AC3E}">
        <p14:creationId xmlns:p14="http://schemas.microsoft.com/office/powerpoint/2010/main" val="178297185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C575B-6229-AE47-B331-783A38D8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66575-0470-5846-90D2-67A995E94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03" y="312539"/>
            <a:ext cx="8435409" cy="65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131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2AFB-370E-1F4B-AD13-8521586B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0B00C-E129-F84F-B93F-DB327AFA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774859"/>
            <a:ext cx="7620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9972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F7EA-E911-5A43-A8EB-0D31ED9E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6" name="Shape 178">
            <a:extLst>
              <a:ext uri="{FF2B5EF4-FFF2-40B4-BE49-F238E27FC236}">
                <a16:creationId xmlns:a16="http://schemas.microsoft.com/office/drawing/2014/main" id="{521C5726-1337-5B46-B357-E23E44EE6DF4}"/>
              </a:ext>
            </a:extLst>
          </p:cNvPr>
          <p:cNvSpPr txBox="1"/>
          <p:nvPr/>
        </p:nvSpPr>
        <p:spPr>
          <a:xfrm rot="21597517">
            <a:off x="2226955" y="2407938"/>
            <a:ext cx="7994768" cy="299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799" tIns="50799" rIns="50799" bIns="50799">
            <a:spAutoFit/>
          </a:bodyPr>
          <a:lstStyle>
            <a:lvl1pPr marR="40639" indent="40639" defTabSz="1300480">
              <a:spcBef>
                <a:spcPts val="800"/>
              </a:spcBef>
              <a:defRPr sz="2800" b="1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457200" indent="-457200" algn="l">
              <a:buAutoNum type="arabicPeriod"/>
            </a:pPr>
            <a:r>
              <a:rPr lang="en-AU" dirty="0"/>
              <a:t>Deep dive into ECF-based synthetic circuit design</a:t>
            </a:r>
          </a:p>
          <a:p>
            <a:pPr marL="457200" indent="-457200" algn="l">
              <a:buAutoNum type="arabicPeriod"/>
            </a:pPr>
            <a:r>
              <a:rPr lang="en-AU" dirty="0"/>
              <a:t>From schematic circuit design to implementation using the </a:t>
            </a:r>
            <a:r>
              <a:rPr lang="en-AU" dirty="0" err="1"/>
              <a:t>MoClo</a:t>
            </a:r>
            <a:r>
              <a:rPr lang="en-AU" dirty="0"/>
              <a:t> system</a:t>
            </a:r>
          </a:p>
          <a:p>
            <a:pPr marL="457200" indent="-457200" algn="l">
              <a:buAutoNum type="arabicPeriod"/>
            </a:pPr>
            <a:r>
              <a:rPr lang="en-AU" dirty="0"/>
              <a:t>Hands-on </a:t>
            </a:r>
            <a:r>
              <a:rPr lang="en-AU" i="1" dirty="0"/>
              <a:t>in silico </a:t>
            </a:r>
            <a:r>
              <a:rPr lang="en-AU" dirty="0"/>
              <a:t>cloning of your circuit using </a:t>
            </a:r>
            <a:r>
              <a:rPr lang="en-AU" dirty="0" err="1"/>
              <a:t>Geneious</a:t>
            </a:r>
            <a:endParaRPr lang="en-AU" dirty="0"/>
          </a:p>
          <a:p>
            <a:pPr marL="457200" indent="-457200" algn="l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559393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tars.jp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4154"/>
            <a:ext cx="12275625" cy="8186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UWA-Acronym-Hor-CMYK-Rev.png" descr="The University of Western Australian with image of the crest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194011"/>
            <a:ext cx="3508796" cy="115289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1054B2-FC33-4842-A0DD-D1851E6EA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969" y="1376772"/>
            <a:ext cx="7358063" cy="2321719"/>
          </a:xfrm>
        </p:spPr>
        <p:txBody>
          <a:bodyPr>
            <a:normAutofit/>
          </a:bodyPr>
          <a:lstStyle/>
          <a:p>
            <a:r>
              <a:rPr lang="en-AU" dirty="0"/>
              <a:t>Thanks for your participation!</a:t>
            </a:r>
          </a:p>
        </p:txBody>
      </p:sp>
    </p:spTree>
    <p:extLst>
      <p:ext uri="{BB962C8B-B14F-4D97-AF65-F5344CB8AC3E}">
        <p14:creationId xmlns:p14="http://schemas.microsoft.com/office/powerpoint/2010/main" val="2156536706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691C-C958-D74C-AF05-4CBF17F4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Promoter &amp; RBS characteristics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264D2-46C7-4947-BF8C-8A7AFD3CE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2" y="1371600"/>
            <a:ext cx="5560718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714E6-B99D-4B4C-98CA-8904071CE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86" y="2323018"/>
            <a:ext cx="6034314" cy="373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053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780-7119-204B-89EA-F3A34CEB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395A3-9F52-D64D-A9C1-0EA7194C8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28" y="1335796"/>
            <a:ext cx="8622172" cy="50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806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565"/>
          <p:cNvSpPr txBox="1"/>
          <p:nvPr/>
        </p:nvSpPr>
        <p:spPr>
          <a:xfrm>
            <a:off x="2070508" y="177260"/>
            <a:ext cx="8050985" cy="980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2953" dirty="0"/>
              <a:t>Pinto et al provide p</a:t>
            </a:r>
            <a:r>
              <a:rPr sz="2953" dirty="0"/>
              <a:t>roof of concept:</a:t>
            </a:r>
          </a:p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2953" dirty="0"/>
              <a:t>Build</a:t>
            </a:r>
            <a:r>
              <a:rPr lang="en-AU" sz="2953" dirty="0" err="1"/>
              <a:t>ing</a:t>
            </a:r>
            <a:r>
              <a:rPr sz="2953" dirty="0"/>
              <a:t> autonomous timer circuits</a:t>
            </a:r>
          </a:p>
        </p:txBody>
      </p:sp>
      <p:grpSp>
        <p:nvGrpSpPr>
          <p:cNvPr id="406" name="Group"/>
          <p:cNvGrpSpPr/>
          <p:nvPr/>
        </p:nvGrpSpPr>
        <p:grpSpPr>
          <a:xfrm>
            <a:off x="1716941" y="1532741"/>
            <a:ext cx="8631048" cy="4844327"/>
            <a:chOff x="0" y="0"/>
            <a:chExt cx="12275267" cy="6889707"/>
          </a:xfrm>
        </p:grpSpPr>
        <p:pic>
          <p:nvPicPr>
            <p:cNvPr id="34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598404" cy="1855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45733"/>
              <a:ext cx="6001971" cy="18555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91467"/>
              <a:ext cx="8090763" cy="18555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8" name="+ind"/>
            <p:cNvSpPr txBox="1"/>
            <p:nvPr/>
          </p:nvSpPr>
          <p:spPr>
            <a:xfrm>
              <a:off x="7066461" y="361989"/>
              <a:ext cx="2777960" cy="778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marL="40639" marR="40639" defTabSz="1300480">
                <a:buClr>
                  <a:srgbClr val="007D40"/>
                </a:buClr>
                <a:buFont typeface="Helvetica"/>
                <a:defRPr sz="3000" b="1">
                  <a:uFill>
                    <a:solidFill>
                      <a:srgbClr val="007D4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9"/>
                <a:t>+ind</a:t>
              </a:r>
            </a:p>
          </p:txBody>
        </p:sp>
        <p:pic>
          <p:nvPicPr>
            <p:cNvPr id="349" name="Line Line" descr="Line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8467661" y="1189311"/>
              <a:ext cx="1018856" cy="261815"/>
            </a:xfrm>
            <a:prstGeom prst="rect">
              <a:avLst/>
            </a:prstGeom>
            <a:effectLst/>
          </p:spPr>
        </p:pic>
        <p:pic>
          <p:nvPicPr>
            <p:cNvPr id="351" name="Line Line" descr="Line 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531107">
              <a:off x="9172809" y="908249"/>
              <a:ext cx="349427" cy="38101"/>
            </a:xfrm>
            <a:prstGeom prst="rect">
              <a:avLst/>
            </a:prstGeom>
            <a:effectLst/>
          </p:spPr>
        </p:pic>
        <p:pic>
          <p:nvPicPr>
            <p:cNvPr id="353" name="Line Line" descr="Line Line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900000">
              <a:off x="9432607" y="1096883"/>
              <a:ext cx="347580" cy="38101"/>
            </a:xfrm>
            <a:prstGeom prst="rect">
              <a:avLst/>
            </a:prstGeom>
            <a:effectLst/>
          </p:spPr>
        </p:pic>
        <p:pic>
          <p:nvPicPr>
            <p:cNvPr id="355" name="Line Line" descr="Line Line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rot="333909">
              <a:off x="9477288" y="1404756"/>
              <a:ext cx="309424" cy="38101"/>
            </a:xfrm>
            <a:prstGeom prst="rect">
              <a:avLst/>
            </a:prstGeom>
            <a:effectLst/>
          </p:spPr>
        </p:pic>
        <p:pic>
          <p:nvPicPr>
            <p:cNvPr id="357" name="Line Line" descr="Line Line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 rot="3271675">
              <a:off x="9337237" y="1674221"/>
              <a:ext cx="277105" cy="38101"/>
            </a:xfrm>
            <a:prstGeom prst="rect">
              <a:avLst/>
            </a:prstGeom>
            <a:effectLst/>
          </p:spPr>
        </p:pic>
        <p:pic>
          <p:nvPicPr>
            <p:cNvPr id="359" name="Line Line" descr="Line Line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898175">
              <a:off x="9043729" y="1711482"/>
              <a:ext cx="290599" cy="38101"/>
            </a:xfrm>
            <a:prstGeom prst="rect">
              <a:avLst/>
            </a:prstGeom>
            <a:effectLst/>
          </p:spPr>
        </p:pic>
        <p:pic>
          <p:nvPicPr>
            <p:cNvPr id="361" name="Line Line" descr="Line Line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3779424">
              <a:off x="8799198" y="950444"/>
              <a:ext cx="343106" cy="38101"/>
            </a:xfrm>
            <a:prstGeom prst="rect">
              <a:avLst/>
            </a:prstGeom>
            <a:effectLst/>
          </p:spPr>
        </p:pic>
        <p:pic>
          <p:nvPicPr>
            <p:cNvPr id="363" name="Line Line" descr="Line Line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8655028">
              <a:off x="8827615" y="1595676"/>
              <a:ext cx="286271" cy="38101"/>
            </a:xfrm>
            <a:prstGeom prst="rect">
              <a:avLst/>
            </a:prstGeom>
            <a:effectLst/>
          </p:spPr>
        </p:pic>
        <p:pic>
          <p:nvPicPr>
            <p:cNvPr id="365" name="Line Line" descr="Line Line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658990">
              <a:off x="9076388" y="1165940"/>
              <a:ext cx="444467" cy="304869"/>
            </a:xfrm>
            <a:prstGeom prst="rect">
              <a:avLst/>
            </a:prstGeom>
            <a:effectLst/>
          </p:spPr>
        </p:pic>
        <p:pic>
          <p:nvPicPr>
            <p:cNvPr id="367" name="Line Line" descr="Line Line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8390102" y="3372376"/>
              <a:ext cx="2091007" cy="261815"/>
            </a:xfrm>
            <a:prstGeom prst="rect">
              <a:avLst/>
            </a:prstGeom>
            <a:effectLst/>
          </p:spPr>
        </p:pic>
        <p:pic>
          <p:nvPicPr>
            <p:cNvPr id="369" name="Line Line" descr="Line 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531107">
              <a:off x="10167401" y="3091314"/>
              <a:ext cx="349427" cy="38101"/>
            </a:xfrm>
            <a:prstGeom prst="rect">
              <a:avLst/>
            </a:prstGeom>
            <a:effectLst/>
          </p:spPr>
        </p:pic>
        <p:pic>
          <p:nvPicPr>
            <p:cNvPr id="371" name="Line Line" descr="Line Line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900000">
              <a:off x="10427199" y="3279948"/>
              <a:ext cx="347580" cy="38101"/>
            </a:xfrm>
            <a:prstGeom prst="rect">
              <a:avLst/>
            </a:prstGeom>
            <a:effectLst/>
          </p:spPr>
        </p:pic>
        <p:pic>
          <p:nvPicPr>
            <p:cNvPr id="373" name="Line Line" descr="Line Line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rot="333909">
              <a:off x="10471882" y="3587821"/>
              <a:ext cx="309425" cy="38101"/>
            </a:xfrm>
            <a:prstGeom prst="rect">
              <a:avLst/>
            </a:prstGeom>
            <a:effectLst/>
          </p:spPr>
        </p:pic>
        <p:pic>
          <p:nvPicPr>
            <p:cNvPr id="375" name="Line Line" descr="Line Line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 rot="3271675">
              <a:off x="10331830" y="3857285"/>
              <a:ext cx="277105" cy="38101"/>
            </a:xfrm>
            <a:prstGeom prst="rect">
              <a:avLst/>
            </a:prstGeom>
            <a:effectLst/>
          </p:spPr>
        </p:pic>
        <p:pic>
          <p:nvPicPr>
            <p:cNvPr id="377" name="Line Line" descr="Line Line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898175">
              <a:off x="10038322" y="3894548"/>
              <a:ext cx="290599" cy="38101"/>
            </a:xfrm>
            <a:prstGeom prst="rect">
              <a:avLst/>
            </a:prstGeom>
            <a:effectLst/>
          </p:spPr>
        </p:pic>
        <p:pic>
          <p:nvPicPr>
            <p:cNvPr id="379" name="Line Line" descr="Line Line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3779424">
              <a:off x="9793790" y="3133508"/>
              <a:ext cx="343106" cy="38101"/>
            </a:xfrm>
            <a:prstGeom prst="rect">
              <a:avLst/>
            </a:prstGeom>
            <a:effectLst/>
          </p:spPr>
        </p:pic>
        <p:pic>
          <p:nvPicPr>
            <p:cNvPr id="381" name="Line Line" descr="Line Line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8655028">
              <a:off x="9822208" y="3778741"/>
              <a:ext cx="286271" cy="38101"/>
            </a:xfrm>
            <a:prstGeom prst="rect">
              <a:avLst/>
            </a:prstGeom>
            <a:effectLst/>
          </p:spPr>
        </p:pic>
        <p:pic>
          <p:nvPicPr>
            <p:cNvPr id="383" name="Line Line" descr="Line Line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658990">
              <a:off x="10070981" y="3349005"/>
              <a:ext cx="444467" cy="304869"/>
            </a:xfrm>
            <a:prstGeom prst="rect">
              <a:avLst/>
            </a:prstGeom>
            <a:effectLst/>
          </p:spPr>
        </p:pic>
        <p:sp>
          <p:nvSpPr>
            <p:cNvPr id="385" name="+ind"/>
            <p:cNvSpPr txBox="1"/>
            <p:nvPr/>
          </p:nvSpPr>
          <p:spPr>
            <a:xfrm>
              <a:off x="7066461" y="2558501"/>
              <a:ext cx="2777960" cy="778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marL="40639" marR="40639" defTabSz="1300480">
                <a:buClr>
                  <a:srgbClr val="007D40"/>
                </a:buClr>
                <a:buFont typeface="Helvetica"/>
                <a:defRPr sz="3000" b="1">
                  <a:uFill>
                    <a:solidFill>
                      <a:srgbClr val="007D4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9"/>
                <a:t>+ind</a:t>
              </a:r>
            </a:p>
          </p:txBody>
        </p:sp>
        <p:pic>
          <p:nvPicPr>
            <p:cNvPr id="386" name="Line Line" descr="Line Line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8368695" y="5519648"/>
              <a:ext cx="3605257" cy="261815"/>
            </a:xfrm>
            <a:prstGeom prst="rect">
              <a:avLst/>
            </a:prstGeom>
            <a:effectLst/>
          </p:spPr>
        </p:pic>
        <p:pic>
          <p:nvPicPr>
            <p:cNvPr id="388" name="Line Line" descr="Line 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531107">
              <a:off x="11660247" y="5238586"/>
              <a:ext cx="349426" cy="38101"/>
            </a:xfrm>
            <a:prstGeom prst="rect">
              <a:avLst/>
            </a:prstGeom>
            <a:effectLst/>
          </p:spPr>
        </p:pic>
        <p:pic>
          <p:nvPicPr>
            <p:cNvPr id="390" name="Line Line" descr="Line Line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900000">
              <a:off x="11920042" y="5427220"/>
              <a:ext cx="347581" cy="38101"/>
            </a:xfrm>
            <a:prstGeom prst="rect">
              <a:avLst/>
            </a:prstGeom>
            <a:effectLst/>
          </p:spPr>
        </p:pic>
        <p:pic>
          <p:nvPicPr>
            <p:cNvPr id="392" name="Line Line" descr="Line Line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rot="333909">
              <a:off x="11964725" y="5735092"/>
              <a:ext cx="309425" cy="38101"/>
            </a:xfrm>
            <a:prstGeom prst="rect">
              <a:avLst/>
            </a:prstGeom>
            <a:effectLst/>
          </p:spPr>
        </p:pic>
        <p:pic>
          <p:nvPicPr>
            <p:cNvPr id="394" name="Line Line" descr="Line Line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 rot="3271675">
              <a:off x="11824674" y="6004557"/>
              <a:ext cx="277105" cy="38101"/>
            </a:xfrm>
            <a:prstGeom prst="rect">
              <a:avLst/>
            </a:prstGeom>
            <a:effectLst/>
          </p:spPr>
        </p:pic>
        <p:pic>
          <p:nvPicPr>
            <p:cNvPr id="396" name="Line Line" descr="Line Line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898175">
              <a:off x="11531165" y="6041819"/>
              <a:ext cx="290600" cy="38101"/>
            </a:xfrm>
            <a:prstGeom prst="rect">
              <a:avLst/>
            </a:prstGeom>
            <a:effectLst/>
          </p:spPr>
        </p:pic>
        <p:pic>
          <p:nvPicPr>
            <p:cNvPr id="398" name="Line Line" descr="Line Line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3779424">
              <a:off x="11286634" y="5280781"/>
              <a:ext cx="343106" cy="38101"/>
            </a:xfrm>
            <a:prstGeom prst="rect">
              <a:avLst/>
            </a:prstGeom>
            <a:effectLst/>
          </p:spPr>
        </p:pic>
        <p:pic>
          <p:nvPicPr>
            <p:cNvPr id="400" name="Line Line" descr="Line Line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8655028">
              <a:off x="11315052" y="5926013"/>
              <a:ext cx="286271" cy="38101"/>
            </a:xfrm>
            <a:prstGeom prst="rect">
              <a:avLst/>
            </a:prstGeom>
            <a:effectLst/>
          </p:spPr>
        </p:pic>
        <p:pic>
          <p:nvPicPr>
            <p:cNvPr id="402" name="Line Line" descr="Line Line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658990">
              <a:off x="11563824" y="5496277"/>
              <a:ext cx="444467" cy="304869"/>
            </a:xfrm>
            <a:prstGeom prst="rect">
              <a:avLst/>
            </a:prstGeom>
            <a:effectLst/>
          </p:spPr>
        </p:pic>
        <p:sp>
          <p:nvSpPr>
            <p:cNvPr id="404" name="+ind"/>
            <p:cNvSpPr txBox="1"/>
            <p:nvPr/>
          </p:nvSpPr>
          <p:spPr>
            <a:xfrm>
              <a:off x="7066461" y="4720055"/>
              <a:ext cx="2777960" cy="778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marL="40639" marR="40639" defTabSz="1300480">
                <a:buClr>
                  <a:srgbClr val="007D40"/>
                </a:buClr>
                <a:buFont typeface="Helvetica"/>
                <a:defRPr sz="3000" b="1">
                  <a:uFill>
                    <a:solidFill>
                      <a:srgbClr val="007D4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9"/>
                <a:t>+ind</a:t>
              </a:r>
            </a:p>
          </p:txBody>
        </p:sp>
        <p:sp>
          <p:nvSpPr>
            <p:cNvPr id="405" name="time delay"/>
            <p:cNvSpPr txBox="1"/>
            <p:nvPr/>
          </p:nvSpPr>
          <p:spPr>
            <a:xfrm>
              <a:off x="8794643" y="6111089"/>
              <a:ext cx="2777960" cy="778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marL="40639" marR="40639" defTabSz="1300480">
                <a:buClr>
                  <a:srgbClr val="007D40"/>
                </a:buClr>
                <a:buFont typeface="Helvetica"/>
                <a:defRPr sz="3000" b="1">
                  <a:uFill>
                    <a:solidFill>
                      <a:srgbClr val="007D4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9"/>
                <a:t>time delay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asted-image.tif" descr="pasted-image.tif"/>
          <p:cNvPicPr>
            <a:picLocks noChangeAspect="1"/>
          </p:cNvPicPr>
          <p:nvPr/>
        </p:nvPicPr>
        <p:blipFill>
          <a:blip r:embed="rId2"/>
          <a:srcRect l="3630" t="28178" r="5615" b="30029"/>
          <a:stretch>
            <a:fillRect/>
          </a:stretch>
        </p:blipFill>
        <p:spPr>
          <a:xfrm>
            <a:off x="2791411" y="3511896"/>
            <a:ext cx="7484195" cy="219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6" y="0"/>
                </a:moveTo>
                <a:cubicBezTo>
                  <a:pt x="200" y="0"/>
                  <a:pt x="0" y="682"/>
                  <a:pt x="0" y="1523"/>
                </a:cubicBezTo>
                <a:lnTo>
                  <a:pt x="0" y="20077"/>
                </a:lnTo>
                <a:cubicBezTo>
                  <a:pt x="0" y="20918"/>
                  <a:pt x="200" y="21600"/>
                  <a:pt x="446" y="21600"/>
                </a:cubicBezTo>
                <a:lnTo>
                  <a:pt x="21154" y="21600"/>
                </a:lnTo>
                <a:cubicBezTo>
                  <a:pt x="21400" y="21600"/>
                  <a:pt x="21600" y="20918"/>
                  <a:pt x="21600" y="20077"/>
                </a:cubicBezTo>
                <a:lnTo>
                  <a:pt x="21600" y="1523"/>
                </a:lnTo>
                <a:cubicBezTo>
                  <a:pt x="21600" y="682"/>
                  <a:pt x="21400" y="0"/>
                  <a:pt x="21154" y="0"/>
                </a:cubicBezTo>
                <a:lnTo>
                  <a:pt x="446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09" name="Enzyme_cascade.pdf" descr="Enzyme_cascad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97708" y="3951125"/>
            <a:ext cx="2641503" cy="1314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7.png" descr="image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46468" y="4455645"/>
            <a:ext cx="137088" cy="8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8.png" descr="image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985" y="4393101"/>
            <a:ext cx="3606948" cy="8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7.png" descr="image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01311" y="4455645"/>
            <a:ext cx="137088" cy="8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image7.png" descr="image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121640" y="4455645"/>
            <a:ext cx="137088" cy="8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image9.png" descr="image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160569" y="4701754"/>
            <a:ext cx="629306" cy="86837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213"/>
          <p:cNvSpPr txBox="1"/>
          <p:nvPr/>
        </p:nvSpPr>
        <p:spPr>
          <a:xfrm>
            <a:off x="2695860" y="5273581"/>
            <a:ext cx="2099055" cy="370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marR="40639" indent="40639" defTabSz="1300480">
              <a:lnSpc>
                <a:spcPct val="120000"/>
              </a:lnSpc>
              <a:defRPr sz="24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1687"/>
              <a:t>Expression host</a:t>
            </a:r>
          </a:p>
        </p:txBody>
      </p:sp>
      <p:grpSp>
        <p:nvGrpSpPr>
          <p:cNvPr id="418" name="Group 224"/>
          <p:cNvGrpSpPr/>
          <p:nvPr/>
        </p:nvGrpSpPr>
        <p:grpSpPr>
          <a:xfrm>
            <a:off x="3094053" y="4246211"/>
            <a:ext cx="2821783" cy="368622"/>
            <a:chOff x="0" y="0"/>
            <a:chExt cx="4013201" cy="524262"/>
          </a:xfrm>
        </p:grpSpPr>
        <p:sp>
          <p:nvSpPr>
            <p:cNvPr id="416" name="Shape 222"/>
            <p:cNvSpPr/>
            <p:nvPr/>
          </p:nvSpPr>
          <p:spPr>
            <a:xfrm>
              <a:off x="0" y="-1"/>
              <a:ext cx="4013202" cy="524264"/>
            </a:xfrm>
            <a:prstGeom prst="roundRect">
              <a:avLst>
                <a:gd name="adj" fmla="val 3818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417" name="Screen Shot 2014-01-21 at 14.22.08.png" descr="Screen Shot 2014-01-21 at 14.22.08.png"/>
            <p:cNvPicPr>
              <a:picLocks noChangeAspect="1"/>
            </p:cNvPicPr>
            <p:nvPr/>
          </p:nvPicPr>
          <p:blipFill>
            <a:blip r:embed="rId7"/>
            <a:srcRect l="4457" t="3248" r="3712" b="3247"/>
            <a:stretch>
              <a:fillRect/>
            </a:stretch>
          </p:blipFill>
          <p:spPr>
            <a:xfrm>
              <a:off x="49385" y="121364"/>
              <a:ext cx="3914482" cy="281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2" name="Group 844"/>
          <p:cNvGrpSpPr/>
          <p:nvPr/>
        </p:nvGrpSpPr>
        <p:grpSpPr>
          <a:xfrm>
            <a:off x="1560857" y="1231408"/>
            <a:ext cx="2249750" cy="1981368"/>
            <a:chOff x="0" y="-14202"/>
            <a:chExt cx="3199643" cy="2817945"/>
          </a:xfrm>
        </p:grpSpPr>
        <p:sp>
          <p:nvSpPr>
            <p:cNvPr id="419" name="Shape 841"/>
            <p:cNvSpPr/>
            <p:nvPr/>
          </p:nvSpPr>
          <p:spPr>
            <a:xfrm>
              <a:off x="0" y="0"/>
              <a:ext cx="3199643" cy="2803743"/>
            </a:xfrm>
            <a:prstGeom prst="roundRect">
              <a:avLst>
                <a:gd name="adj" fmla="val 12404"/>
              </a:avLst>
            </a:prstGeom>
            <a:solidFill>
              <a:srgbClr val="000000"/>
            </a:solidFill>
            <a:ln w="25400" cap="flat">
              <a:solidFill>
                <a:srgbClr val="DCDEE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420" name="pasted-image.tif" descr="pasted-image.tif"/>
            <p:cNvPicPr>
              <a:picLocks noChangeAspect="1"/>
            </p:cNvPicPr>
            <p:nvPr/>
          </p:nvPicPr>
          <p:blipFill>
            <a:blip r:embed="rId8"/>
            <a:srcRect l="11359" r="15492" b="3181"/>
            <a:stretch>
              <a:fillRect/>
            </a:stretch>
          </p:blipFill>
          <p:spPr>
            <a:xfrm>
              <a:off x="437054" y="486972"/>
              <a:ext cx="2325688" cy="2099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" y="0"/>
                  </a:moveTo>
                  <a:cubicBezTo>
                    <a:pt x="246" y="378"/>
                    <a:pt x="0" y="920"/>
                    <a:pt x="0" y="1531"/>
                  </a:cubicBezTo>
                  <a:lnTo>
                    <a:pt x="0" y="19538"/>
                  </a:lnTo>
                  <a:cubicBezTo>
                    <a:pt x="0" y="20677"/>
                    <a:pt x="834" y="21600"/>
                    <a:pt x="1861" y="21600"/>
                  </a:cubicBezTo>
                  <a:lnTo>
                    <a:pt x="19739" y="21600"/>
                  </a:lnTo>
                  <a:cubicBezTo>
                    <a:pt x="20766" y="21600"/>
                    <a:pt x="21600" y="20677"/>
                    <a:pt x="21600" y="19538"/>
                  </a:cubicBezTo>
                  <a:lnTo>
                    <a:pt x="21600" y="1531"/>
                  </a:lnTo>
                  <a:cubicBezTo>
                    <a:pt x="21600" y="920"/>
                    <a:pt x="21354" y="378"/>
                    <a:pt x="20973" y="0"/>
                  </a:cubicBezTo>
                  <a:lnTo>
                    <a:pt x="62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21" name="Shape 843"/>
            <p:cNvSpPr txBox="1"/>
            <p:nvPr/>
          </p:nvSpPr>
          <p:spPr>
            <a:xfrm>
              <a:off x="107160" y="-14202"/>
              <a:ext cx="2985320" cy="527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marR="40639" indent="40639" defTabSz="1300480">
                <a:lnSpc>
                  <a:spcPct val="120000"/>
                </a:lnSpc>
                <a:defRPr sz="24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Myriad Pro"/>
                  <a:ea typeface="Myriad Pro"/>
                  <a:cs typeface="Myriad Pro"/>
                  <a:sym typeface="Myriad Pro"/>
                </a:defRPr>
              </a:lvl1pPr>
            </a:lstStyle>
            <a:p>
              <a:r>
                <a:rPr sz="1687"/>
                <a:t>Silent gene cluster</a:t>
              </a:r>
            </a:p>
          </p:txBody>
        </p:sp>
      </p:grpSp>
      <p:grpSp>
        <p:nvGrpSpPr>
          <p:cNvPr id="425" name="Group 848"/>
          <p:cNvGrpSpPr/>
          <p:nvPr/>
        </p:nvGrpSpPr>
        <p:grpSpPr>
          <a:xfrm>
            <a:off x="8328036" y="1410921"/>
            <a:ext cx="1870275" cy="1678429"/>
            <a:chOff x="0" y="-56276"/>
            <a:chExt cx="2659945" cy="2387098"/>
          </a:xfrm>
        </p:grpSpPr>
        <p:sp>
          <p:nvSpPr>
            <p:cNvPr id="423" name="Shape 846"/>
            <p:cNvSpPr/>
            <p:nvPr/>
          </p:nvSpPr>
          <p:spPr>
            <a:xfrm>
              <a:off x="0" y="0"/>
              <a:ext cx="2659945" cy="2330822"/>
            </a:xfrm>
            <a:prstGeom prst="roundRect">
              <a:avLst>
                <a:gd name="adj" fmla="val 12404"/>
              </a:avLst>
            </a:prstGeom>
            <a:solidFill>
              <a:srgbClr val="000000"/>
            </a:solidFill>
            <a:ln w="25400" cap="flat">
              <a:solidFill>
                <a:srgbClr val="DCDEE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24" name="Shape 847"/>
            <p:cNvSpPr txBox="1"/>
            <p:nvPr/>
          </p:nvSpPr>
          <p:spPr>
            <a:xfrm>
              <a:off x="89085" y="-56276"/>
              <a:ext cx="2481775" cy="527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marR="40639" indent="40639" defTabSz="1300480">
                <a:lnSpc>
                  <a:spcPct val="120000"/>
                </a:lnSpc>
                <a:defRPr sz="24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Myriad Pro"/>
                  <a:ea typeface="Myriad Pro"/>
                  <a:cs typeface="Myriad Pro"/>
                  <a:sym typeface="Myriad Pro"/>
                </a:defRPr>
              </a:lvl1pPr>
            </a:lstStyle>
            <a:p>
              <a:r>
                <a:rPr sz="1687"/>
                <a:t>Natural product</a:t>
              </a:r>
            </a:p>
          </p:txBody>
        </p:sp>
      </p:grpSp>
      <p:pic>
        <p:nvPicPr>
          <p:cNvPr id="426" name="pasted-image.tif" descr="pasted-image.t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7913" y="1781879"/>
            <a:ext cx="1170519" cy="1142769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853"/>
          <p:cNvSpPr/>
          <p:nvPr/>
        </p:nvSpPr>
        <p:spPr>
          <a:xfrm>
            <a:off x="6796643" y="2534868"/>
            <a:ext cx="1998046" cy="1788266"/>
          </a:xfrm>
          <a:prstGeom prst="roundRect">
            <a:avLst>
              <a:gd name="adj" fmla="val 8912"/>
            </a:avLst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442" name="Group 868"/>
          <p:cNvGrpSpPr/>
          <p:nvPr/>
        </p:nvGrpSpPr>
        <p:grpSpPr>
          <a:xfrm>
            <a:off x="6815281" y="2644613"/>
            <a:ext cx="2009151" cy="1699411"/>
            <a:chOff x="-46347" y="988"/>
            <a:chExt cx="2857457" cy="2416940"/>
          </a:xfrm>
        </p:grpSpPr>
        <p:grpSp>
          <p:nvGrpSpPr>
            <p:cNvPr id="430" name="Group 856"/>
            <p:cNvGrpSpPr/>
            <p:nvPr/>
          </p:nvGrpSpPr>
          <p:grpSpPr>
            <a:xfrm>
              <a:off x="444214" y="459421"/>
              <a:ext cx="2091537" cy="1457153"/>
              <a:chOff x="0" y="0"/>
              <a:chExt cx="2091536" cy="1457152"/>
            </a:xfrm>
          </p:grpSpPr>
          <p:sp>
            <p:nvSpPr>
              <p:cNvPr id="428" name="Shape 854"/>
              <p:cNvSpPr/>
              <p:nvPr/>
            </p:nvSpPr>
            <p:spPr>
              <a:xfrm>
                <a:off x="-1" y="1449079"/>
                <a:ext cx="2091538" cy="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2145" tIns="32145" rIns="32145" bIns="32145" numCol="1" anchor="t">
                <a:noAutofit/>
              </a:bodyPr>
              <a:lstStyle/>
              <a:p>
                <a:endParaRPr sz="2118"/>
              </a:p>
            </p:txBody>
          </p:sp>
          <p:sp>
            <p:nvSpPr>
              <p:cNvPr id="429" name="Shape 855"/>
              <p:cNvSpPr/>
              <p:nvPr/>
            </p:nvSpPr>
            <p:spPr>
              <a:xfrm flipV="1">
                <a:off x="10496" y="-1"/>
                <a:ext cx="1" cy="14571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2145" tIns="32145" rIns="32145" bIns="32145" numCol="1" anchor="t">
                <a:noAutofit/>
              </a:bodyPr>
              <a:lstStyle/>
              <a:p>
                <a:endParaRPr sz="2118"/>
              </a:p>
            </p:txBody>
          </p:sp>
        </p:grpSp>
        <p:sp>
          <p:nvSpPr>
            <p:cNvPr id="431" name="Shape 857"/>
            <p:cNvSpPr txBox="1"/>
            <p:nvPr/>
          </p:nvSpPr>
          <p:spPr>
            <a:xfrm>
              <a:off x="327124" y="1848571"/>
              <a:ext cx="2483986" cy="492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marR="28573" indent="28573" algn="l" defTabSz="914367">
                <a:lnSpc>
                  <a:spcPct val="120000"/>
                </a:lnSpc>
                <a:defRPr sz="2200" b="1">
                  <a:uFill>
                    <a:solidFill>
                      <a:srgbClr val="000000"/>
                    </a:solidFill>
                  </a:uFill>
                  <a:latin typeface="Myriad Pro"/>
                  <a:ea typeface="Myriad Pro"/>
                  <a:cs typeface="Myriad Pro"/>
                  <a:sym typeface="Myriad Pro"/>
                </a:defRPr>
              </a:pPr>
              <a:r>
                <a:rPr sz="1547"/>
                <a:t>t</a:t>
              </a:r>
              <a:r>
                <a:rPr sz="1547" baseline="-5998"/>
                <a:t>0</a:t>
              </a:r>
            </a:p>
          </p:txBody>
        </p:sp>
        <p:sp>
          <p:nvSpPr>
            <p:cNvPr id="432" name="Shape 858"/>
            <p:cNvSpPr txBox="1"/>
            <p:nvPr/>
          </p:nvSpPr>
          <p:spPr>
            <a:xfrm>
              <a:off x="1852950" y="1925849"/>
              <a:ext cx="933173" cy="492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marR="40639" indent="40639" algn="l" defTabSz="1300480">
                <a:lnSpc>
                  <a:spcPct val="120000"/>
                </a:lnSpc>
                <a:defRPr sz="2200" b="1">
                  <a:uFill>
                    <a:solidFill>
                      <a:srgbClr val="000000"/>
                    </a:solidFill>
                  </a:uFill>
                  <a:latin typeface="Myriad Pro"/>
                  <a:ea typeface="Myriad Pro"/>
                  <a:cs typeface="Myriad Pro"/>
                  <a:sym typeface="Myriad Pro"/>
                </a:defRPr>
              </a:lvl1pPr>
            </a:lstStyle>
            <a:p>
              <a:r>
                <a:rPr sz="1547"/>
                <a:t>time</a:t>
              </a:r>
            </a:p>
          </p:txBody>
        </p:sp>
        <p:sp>
          <p:nvSpPr>
            <p:cNvPr id="433" name="Shape 859"/>
            <p:cNvSpPr txBox="1"/>
            <p:nvPr/>
          </p:nvSpPr>
          <p:spPr>
            <a:xfrm rot="16217712">
              <a:off x="-845652" y="800293"/>
              <a:ext cx="2090690" cy="492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marR="40639" indent="40639" algn="l" defTabSz="1300480">
                <a:lnSpc>
                  <a:spcPct val="120000"/>
                </a:lnSpc>
                <a:defRPr sz="2200" b="1">
                  <a:uFill>
                    <a:solidFill>
                      <a:srgbClr val="000000"/>
                    </a:solidFill>
                  </a:uFill>
                  <a:latin typeface="Myriad Pro"/>
                  <a:ea typeface="Myriad Pro"/>
                  <a:cs typeface="Myriad Pro"/>
                  <a:sym typeface="Myriad Pro"/>
                </a:defRPr>
              </a:lvl1pPr>
            </a:lstStyle>
            <a:p>
              <a:r>
                <a:rPr sz="1547"/>
                <a:t>protein level</a:t>
              </a:r>
            </a:p>
          </p:txBody>
        </p:sp>
        <p:sp>
          <p:nvSpPr>
            <p:cNvPr id="434" name="Shape 860"/>
            <p:cNvSpPr/>
            <p:nvPr/>
          </p:nvSpPr>
          <p:spPr>
            <a:xfrm>
              <a:off x="485654" y="590053"/>
              <a:ext cx="1861152" cy="1300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595" extrusionOk="0">
                  <a:moveTo>
                    <a:pt x="4" y="21595"/>
                  </a:moveTo>
                  <a:cubicBezTo>
                    <a:pt x="-28" y="19568"/>
                    <a:pt x="155" y="17552"/>
                    <a:pt x="543" y="15575"/>
                  </a:cubicBezTo>
                  <a:cubicBezTo>
                    <a:pt x="1035" y="13075"/>
                    <a:pt x="1861" y="10614"/>
                    <a:pt x="3264" y="8388"/>
                  </a:cubicBezTo>
                  <a:cubicBezTo>
                    <a:pt x="4793" y="5961"/>
                    <a:pt x="6918" y="3940"/>
                    <a:pt x="9498" y="2579"/>
                  </a:cubicBezTo>
                  <a:cubicBezTo>
                    <a:pt x="11297" y="1630"/>
                    <a:pt x="13284" y="1018"/>
                    <a:pt x="15323" y="610"/>
                  </a:cubicBezTo>
                  <a:cubicBezTo>
                    <a:pt x="17344" y="205"/>
                    <a:pt x="19436" y="-5"/>
                    <a:pt x="21572" y="0"/>
                  </a:cubicBezTo>
                </a:path>
              </a:pathLst>
            </a:custGeom>
            <a:noFill/>
            <a:ln w="25400" cap="flat">
              <a:solidFill>
                <a:schemeClr val="accent3">
                  <a:satOff val="18648"/>
                  <a:lumOff val="5971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35" name="Shape 861"/>
            <p:cNvSpPr/>
            <p:nvPr/>
          </p:nvSpPr>
          <p:spPr>
            <a:xfrm>
              <a:off x="830823" y="527594"/>
              <a:ext cx="1526975" cy="1380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0" extrusionOk="0">
                  <a:moveTo>
                    <a:pt x="0" y="21460"/>
                  </a:moveTo>
                  <a:cubicBezTo>
                    <a:pt x="200" y="18642"/>
                    <a:pt x="729" y="15908"/>
                    <a:pt x="1550" y="13292"/>
                  </a:cubicBezTo>
                  <a:cubicBezTo>
                    <a:pt x="2209" y="11192"/>
                    <a:pt x="3070" y="9108"/>
                    <a:pt x="4419" y="7317"/>
                  </a:cubicBezTo>
                  <a:cubicBezTo>
                    <a:pt x="5718" y="5592"/>
                    <a:pt x="7385" y="4276"/>
                    <a:pt x="9165" y="3218"/>
                  </a:cubicBezTo>
                  <a:cubicBezTo>
                    <a:pt x="12931" y="980"/>
                    <a:pt x="17230" y="-140"/>
                    <a:pt x="21600" y="14"/>
                  </a:cubicBezTo>
                </a:path>
              </a:pathLst>
            </a:custGeom>
            <a:noFill/>
            <a:ln w="25400" cap="flat">
              <a:solidFill>
                <a:srgbClr val="F38F18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36" name="Shape 862"/>
            <p:cNvSpPr/>
            <p:nvPr/>
          </p:nvSpPr>
          <p:spPr>
            <a:xfrm>
              <a:off x="1211202" y="726244"/>
              <a:ext cx="1127549" cy="1181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3" y="21600"/>
                  </a:moveTo>
                  <a:cubicBezTo>
                    <a:pt x="-49" y="20001"/>
                    <a:pt x="106" y="18402"/>
                    <a:pt x="473" y="16836"/>
                  </a:cubicBezTo>
                  <a:cubicBezTo>
                    <a:pt x="2612" y="7728"/>
                    <a:pt x="11147" y="911"/>
                    <a:pt x="21551" y="0"/>
                  </a:cubicBezTo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37" name="Shape 863"/>
            <p:cNvSpPr/>
            <p:nvPr/>
          </p:nvSpPr>
          <p:spPr>
            <a:xfrm>
              <a:off x="1579249" y="896612"/>
              <a:ext cx="760538" cy="997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21552"/>
                  </a:moveTo>
                  <a:cubicBezTo>
                    <a:pt x="132" y="19699"/>
                    <a:pt x="474" y="17871"/>
                    <a:pt x="1019" y="16111"/>
                  </a:cubicBezTo>
                  <a:cubicBezTo>
                    <a:pt x="4013" y="6439"/>
                    <a:pt x="12300" y="-48"/>
                    <a:pt x="21600" y="0"/>
                  </a:cubicBezTo>
                </a:path>
              </a:pathLst>
            </a:cu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38" name="Shape 864"/>
            <p:cNvSpPr txBox="1"/>
            <p:nvPr/>
          </p:nvSpPr>
          <p:spPr>
            <a:xfrm>
              <a:off x="571838" y="624055"/>
              <a:ext cx="378452" cy="421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marR="28573" indent="28573" algn="l" defTabSz="914367">
                <a:lnSpc>
                  <a:spcPct val="120000"/>
                </a:lnSpc>
                <a:defRPr sz="1800">
                  <a:uFill>
                    <a:solidFill>
                      <a:srgbClr val="000000"/>
                    </a:solidFill>
                  </a:uFill>
                  <a:latin typeface="Myriad Pro"/>
                  <a:ea typeface="Myriad Pro"/>
                  <a:cs typeface="Myriad Pro"/>
                  <a:sym typeface="Myriad Pro"/>
                </a:defRPr>
              </a:pPr>
              <a:r>
                <a:rPr sz="1266"/>
                <a:t>E</a:t>
              </a:r>
              <a:r>
                <a:rPr sz="1266" baseline="-5998"/>
                <a:t>1</a:t>
              </a:r>
            </a:p>
          </p:txBody>
        </p:sp>
        <p:sp>
          <p:nvSpPr>
            <p:cNvPr id="439" name="Shape 865"/>
            <p:cNvSpPr txBox="1"/>
            <p:nvPr/>
          </p:nvSpPr>
          <p:spPr>
            <a:xfrm>
              <a:off x="840241" y="835721"/>
              <a:ext cx="378452" cy="421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marR="28573" indent="28573" algn="l" defTabSz="914367">
                <a:lnSpc>
                  <a:spcPct val="120000"/>
                </a:lnSpc>
                <a:defRPr sz="1800">
                  <a:uFill>
                    <a:solidFill>
                      <a:srgbClr val="000000"/>
                    </a:solidFill>
                  </a:uFill>
                  <a:latin typeface="Myriad Pro"/>
                  <a:ea typeface="Myriad Pro"/>
                  <a:cs typeface="Myriad Pro"/>
                  <a:sym typeface="Myriad Pro"/>
                </a:defRPr>
              </a:pPr>
              <a:r>
                <a:rPr sz="1266"/>
                <a:t>E</a:t>
              </a:r>
              <a:r>
                <a:rPr sz="1266" baseline="-5998"/>
                <a:t>2</a:t>
              </a:r>
            </a:p>
          </p:txBody>
        </p:sp>
        <p:sp>
          <p:nvSpPr>
            <p:cNvPr id="440" name="Shape 866"/>
            <p:cNvSpPr txBox="1"/>
            <p:nvPr/>
          </p:nvSpPr>
          <p:spPr>
            <a:xfrm>
              <a:off x="1138936" y="955544"/>
              <a:ext cx="378452" cy="421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marR="28573" indent="28573" algn="l" defTabSz="914367">
                <a:lnSpc>
                  <a:spcPct val="120000"/>
                </a:lnSpc>
                <a:defRPr sz="1800">
                  <a:uFill>
                    <a:solidFill>
                      <a:srgbClr val="000000"/>
                    </a:solidFill>
                  </a:uFill>
                  <a:latin typeface="Myriad Pro"/>
                  <a:ea typeface="Myriad Pro"/>
                  <a:cs typeface="Myriad Pro"/>
                  <a:sym typeface="Myriad Pro"/>
                </a:defRPr>
              </a:pPr>
              <a:r>
                <a:rPr sz="1266"/>
                <a:t>E</a:t>
              </a:r>
              <a:r>
                <a:rPr sz="1266" baseline="-5998"/>
                <a:t>3</a:t>
              </a:r>
            </a:p>
          </p:txBody>
        </p:sp>
        <p:sp>
          <p:nvSpPr>
            <p:cNvPr id="441" name="Shape 867"/>
            <p:cNvSpPr txBox="1"/>
            <p:nvPr/>
          </p:nvSpPr>
          <p:spPr>
            <a:xfrm>
              <a:off x="1396320" y="1057277"/>
              <a:ext cx="378452" cy="421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marR="28573" indent="28573" algn="l" defTabSz="914367">
                <a:lnSpc>
                  <a:spcPct val="120000"/>
                </a:lnSpc>
                <a:defRPr sz="1800">
                  <a:uFill>
                    <a:solidFill>
                      <a:srgbClr val="000000"/>
                    </a:solidFill>
                  </a:uFill>
                  <a:latin typeface="Myriad Pro"/>
                  <a:ea typeface="Myriad Pro"/>
                  <a:cs typeface="Myriad Pro"/>
                  <a:sym typeface="Myriad Pro"/>
                </a:defRPr>
              </a:pPr>
              <a:r>
                <a:rPr sz="1266"/>
                <a:t>E</a:t>
              </a:r>
              <a:r>
                <a:rPr sz="1266" baseline="-5998"/>
                <a:t>4</a:t>
              </a:r>
            </a:p>
          </p:txBody>
        </p:sp>
      </p:grpSp>
      <p:sp>
        <p:nvSpPr>
          <p:cNvPr id="443" name="Shape 869"/>
          <p:cNvSpPr txBox="1"/>
          <p:nvPr/>
        </p:nvSpPr>
        <p:spPr>
          <a:xfrm>
            <a:off x="6712227" y="2585210"/>
            <a:ext cx="2205570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marR="40639" indent="40639" defTabSz="1300480">
              <a:defRPr sz="2700" b="1">
                <a:uFill>
                  <a:solidFill>
                    <a:srgbClr val="007D40"/>
                  </a:solidFill>
                </a:u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1898"/>
              <a:t>Relative timing</a:t>
            </a:r>
          </a:p>
        </p:txBody>
      </p:sp>
      <p:sp>
        <p:nvSpPr>
          <p:cNvPr id="444" name="Shape 870"/>
          <p:cNvSpPr txBox="1"/>
          <p:nvPr/>
        </p:nvSpPr>
        <p:spPr>
          <a:xfrm>
            <a:off x="3905578" y="165948"/>
            <a:ext cx="4380844" cy="105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2248" tIns="72248" rIns="72248" bIns="72248">
            <a:spAutoFit/>
          </a:bodyPr>
          <a:lstStyle>
            <a:lvl1pPr marR="40639" indent="40639" defTabSz="1300480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953"/>
              <a:t>Application of autonomous timer circuits</a:t>
            </a:r>
          </a:p>
        </p:txBody>
      </p:sp>
      <p:pic>
        <p:nvPicPr>
          <p:cNvPr id="445" name="Screen Shot 2014-01-29 at 16.15.16.png" descr="Screen Shot 2014-01-29 at 16.15.1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8908" y="3659042"/>
            <a:ext cx="532415" cy="594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Screen Shot 2014-01-29 at 16.15.16.png" descr="Screen Shot 2014-01-29 at 16.15.1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71" y="3694761"/>
            <a:ext cx="532415" cy="594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asted-image.pdf" descr="pasted-image.pdf"/>
          <p:cNvPicPr>
            <a:picLocks noChangeAspect="1"/>
          </p:cNvPicPr>
          <p:nvPr/>
        </p:nvPicPr>
        <p:blipFill>
          <a:blip r:embed="rId11"/>
          <a:srcRect l="3339" t="3470" r="3320" b="3480"/>
          <a:stretch>
            <a:fillRect/>
          </a:stretch>
        </p:blipFill>
        <p:spPr>
          <a:xfrm>
            <a:off x="2861179" y="3680874"/>
            <a:ext cx="622398" cy="62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63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8" name="image11.png" descr="image1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6808" y="2831190"/>
            <a:ext cx="477721" cy="989985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876"/>
          <p:cNvSpPr txBox="1"/>
          <p:nvPr/>
        </p:nvSpPr>
        <p:spPr>
          <a:xfrm>
            <a:off x="4484148" y="2480507"/>
            <a:ext cx="120706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R="28573" indent="28573" defTabSz="914367">
              <a:defRPr sz="2700"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uFill>
                  <a:solidFill>
                    <a:srgbClr val="007D40"/>
                  </a:solidFill>
                </a:uFill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1898"/>
              <a:t>Synthetic </a:t>
            </a:r>
          </a:p>
          <a:p>
            <a:pPr marR="28573" indent="28573" defTabSz="914367">
              <a:defRPr sz="2700"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uFill>
                  <a:solidFill>
                    <a:srgbClr val="007D40"/>
                  </a:solidFill>
                </a:uFill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1898"/>
              <a:t>Biology</a:t>
            </a:r>
          </a:p>
        </p:txBody>
      </p:sp>
      <p:pic>
        <p:nvPicPr>
          <p:cNvPr id="450" name="image10.png" descr="image1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9554" y="2209811"/>
            <a:ext cx="740408" cy="460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72.png" descr="image72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01862" y="2966129"/>
            <a:ext cx="1513018" cy="753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73.png" descr="image73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4440" y="3424075"/>
            <a:ext cx="816802" cy="46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74.png" descr="image74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8827" y="3369791"/>
            <a:ext cx="1565202" cy="573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46" y="782205"/>
            <a:ext cx="2815400" cy="2946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836" y="782205"/>
            <a:ext cx="2809314" cy="2946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pasted-image.pdf" descr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379" y="3797372"/>
            <a:ext cx="2997373" cy="2946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asted-image.pdf" descr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131" y="3797372"/>
            <a:ext cx="2794723" cy="2946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pasted-image.pdf" descr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38" y="749435"/>
            <a:ext cx="2966055" cy="2946798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Shape 590"/>
          <p:cNvSpPr/>
          <p:nvPr/>
        </p:nvSpPr>
        <p:spPr>
          <a:xfrm>
            <a:off x="5377281" y="1864519"/>
            <a:ext cx="250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2145" tIns="32145" rIns="32145" bIns="32145"/>
          <a:lstStyle/>
          <a:p>
            <a:endParaRPr sz="2118"/>
          </a:p>
        </p:txBody>
      </p:sp>
      <p:sp>
        <p:nvSpPr>
          <p:cNvPr id="466" name="Shape 591"/>
          <p:cNvSpPr/>
          <p:nvPr/>
        </p:nvSpPr>
        <p:spPr>
          <a:xfrm>
            <a:off x="5392925" y="4906165"/>
            <a:ext cx="136166" cy="2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2145" tIns="32145" rIns="32145" bIns="32145"/>
          <a:lstStyle/>
          <a:p>
            <a:endParaRPr sz="2118"/>
          </a:p>
        </p:txBody>
      </p:sp>
      <p:sp>
        <p:nvSpPr>
          <p:cNvPr id="467" name="Shape 592"/>
          <p:cNvSpPr/>
          <p:nvPr/>
        </p:nvSpPr>
        <p:spPr>
          <a:xfrm>
            <a:off x="8372480" y="4906165"/>
            <a:ext cx="73130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2145" tIns="32145" rIns="32145" bIns="32145"/>
          <a:lstStyle/>
          <a:p>
            <a:endParaRPr sz="2118"/>
          </a:p>
        </p:txBody>
      </p:sp>
      <p:sp>
        <p:nvSpPr>
          <p:cNvPr id="468" name="Shape 593"/>
          <p:cNvSpPr/>
          <p:nvPr/>
        </p:nvSpPr>
        <p:spPr>
          <a:xfrm>
            <a:off x="8372401" y="1882378"/>
            <a:ext cx="6233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2145" tIns="32145" rIns="32145" bIns="32145"/>
          <a:lstStyle/>
          <a:p>
            <a:endParaRPr sz="2118"/>
          </a:p>
        </p:txBody>
      </p:sp>
      <p:sp>
        <p:nvSpPr>
          <p:cNvPr id="469" name="Shape 594"/>
          <p:cNvSpPr txBox="1"/>
          <p:nvPr/>
        </p:nvSpPr>
        <p:spPr>
          <a:xfrm>
            <a:off x="5347058" y="1886248"/>
            <a:ext cx="312586" cy="29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1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477"/>
              <a:t>30’</a:t>
            </a:r>
          </a:p>
        </p:txBody>
      </p:sp>
      <p:sp>
        <p:nvSpPr>
          <p:cNvPr id="470" name="Shape 595"/>
          <p:cNvSpPr txBox="1"/>
          <p:nvPr/>
        </p:nvSpPr>
        <p:spPr>
          <a:xfrm>
            <a:off x="5305568" y="4925914"/>
            <a:ext cx="312586" cy="29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1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477"/>
              <a:t>15’</a:t>
            </a:r>
          </a:p>
        </p:txBody>
      </p:sp>
      <p:sp>
        <p:nvSpPr>
          <p:cNvPr id="471" name="Shape 596"/>
          <p:cNvSpPr txBox="1"/>
          <p:nvPr/>
        </p:nvSpPr>
        <p:spPr>
          <a:xfrm>
            <a:off x="8528658" y="1904107"/>
            <a:ext cx="312586" cy="29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1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477"/>
              <a:t>85’</a:t>
            </a:r>
          </a:p>
        </p:txBody>
      </p:sp>
      <p:sp>
        <p:nvSpPr>
          <p:cNvPr id="472" name="Shape 597"/>
          <p:cNvSpPr txBox="1"/>
          <p:nvPr/>
        </p:nvSpPr>
        <p:spPr>
          <a:xfrm>
            <a:off x="8534565" y="4925914"/>
            <a:ext cx="408766" cy="29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1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477"/>
              <a:t>100’</a:t>
            </a:r>
          </a:p>
        </p:txBody>
      </p:sp>
      <p:sp>
        <p:nvSpPr>
          <p:cNvPr id="473" name="Shape 598"/>
          <p:cNvSpPr txBox="1"/>
          <p:nvPr/>
        </p:nvSpPr>
        <p:spPr>
          <a:xfrm>
            <a:off x="2458931" y="90337"/>
            <a:ext cx="727413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R="28573" indent="28573" defTabSz="914367">
              <a:defRPr sz="4200" b="1">
                <a:uFill>
                  <a:solidFill>
                    <a:srgbClr val="007D4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2953"/>
              <a:t>Autonomous timers in </a:t>
            </a:r>
            <a:r>
              <a:rPr sz="2953" i="1"/>
              <a:t>E. coli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967" y="4168280"/>
            <a:ext cx="923484" cy="1320092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Pinto, Vecchione et al.,…"/>
          <p:cNvSpPr txBox="1"/>
          <p:nvPr/>
        </p:nvSpPr>
        <p:spPr>
          <a:xfrm>
            <a:off x="1898534" y="5943303"/>
            <a:ext cx="2369109" cy="545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/>
          <a:lstStyle/>
          <a:p>
            <a:pPr marL="28573" marR="28573" defTabSz="914367">
              <a:buClr>
                <a:srgbClr val="919191"/>
              </a:buClr>
              <a:buFont typeface="Arial"/>
              <a:defRPr sz="1800" b="1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266" dirty="0">
                <a:uFill>
                  <a:solidFill>
                    <a:srgbClr val="919191"/>
                  </a:solidFill>
                </a:uFill>
              </a:rPr>
              <a:t>Pinto, </a:t>
            </a:r>
            <a:r>
              <a:rPr sz="1266" dirty="0" err="1">
                <a:uFill>
                  <a:solidFill>
                    <a:srgbClr val="919191"/>
                  </a:solidFill>
                </a:uFill>
              </a:rPr>
              <a:t>Vecchione</a:t>
            </a:r>
            <a:r>
              <a:rPr lang="en-AU" sz="1266" dirty="0">
                <a:uFill>
                  <a:solidFill>
                    <a:srgbClr val="919191"/>
                  </a:solidFill>
                </a:uFill>
              </a:rPr>
              <a:t> </a:t>
            </a:r>
            <a:r>
              <a:rPr sz="1266" i="1" dirty="0">
                <a:uFill>
                  <a:solidFill>
                    <a:srgbClr val="919191"/>
                  </a:solidFill>
                </a:uFill>
              </a:rPr>
              <a:t>et al.</a:t>
            </a:r>
            <a:r>
              <a:rPr sz="1266" dirty="0">
                <a:uFill>
                  <a:solidFill>
                    <a:srgbClr val="919191"/>
                  </a:solidFill>
                </a:uFill>
              </a:rPr>
              <a:t>, </a:t>
            </a:r>
          </a:p>
          <a:p>
            <a:pPr marL="28573" marR="28573" defTabSz="914367">
              <a:buClr>
                <a:srgbClr val="919191"/>
              </a:buClr>
              <a:buFont typeface="Arial"/>
              <a:defRPr sz="1800" b="1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AU" sz="1266" dirty="0">
                <a:uFill>
                  <a:solidFill>
                    <a:srgbClr val="919191"/>
                  </a:solidFill>
                </a:uFill>
              </a:rPr>
              <a:t>NAR, 2018</a:t>
            </a:r>
            <a:endParaRPr sz="1266" dirty="0">
              <a:uFill>
                <a:solidFill>
                  <a:srgbClr val="919191"/>
                </a:solidFill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55754-AC3B-6344-87F5-5B510E5EF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97" y="445274"/>
            <a:ext cx="8374669" cy="62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446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3DCC-FD92-E643-800D-9F67A76BE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34" y="478971"/>
            <a:ext cx="8449872" cy="63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013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B8BFB-D5F3-3A48-8DF4-67BB81AD7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99" y="606914"/>
            <a:ext cx="8996569" cy="60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1094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UWA"/>
        <a:ea typeface="UWA"/>
        <a:cs typeface="UWA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4270</TotalTime>
  <Words>1000</Words>
  <Application>Microsoft Macintosh PowerPoint</Application>
  <PresentationFormat>Widescreen</PresentationFormat>
  <Paragraphs>210</Paragraphs>
  <Slides>36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Avenir</vt:lpstr>
      <vt:lpstr>Calibri</vt:lpstr>
      <vt:lpstr>Helvetica</vt:lpstr>
      <vt:lpstr>Helvetica Light</vt:lpstr>
      <vt:lpstr>Myriad Pro</vt:lpstr>
      <vt:lpstr>Source Sans Pro</vt:lpstr>
      <vt:lpstr>UWA</vt:lpstr>
      <vt:lpstr>1_White</vt:lpstr>
      <vt:lpstr>SCIE5508 Synthetic Biology – Solving global challenges</vt:lpstr>
      <vt:lpstr>PowerPoint Presentation</vt:lpstr>
      <vt:lpstr>Circumventing regulatory cross-talk through orthogonal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of the modular cloning (MoClo) standard</vt:lpstr>
      <vt:lpstr>PowerPoint Presentation</vt:lpstr>
      <vt:lpstr>PowerPoint Presentation</vt:lpstr>
      <vt:lpstr>PowerPoint Presentation</vt:lpstr>
      <vt:lpstr>Building level 0 parts</vt:lpstr>
      <vt:lpstr>Building level 0 parts</vt:lpstr>
      <vt:lpstr>Building level 1 transcription units (TUs)</vt:lpstr>
      <vt:lpstr>Building level 1 transcription units (TUs)</vt:lpstr>
      <vt:lpstr>Hands on!</vt:lpstr>
      <vt:lpstr>PowerPoint Presentation</vt:lpstr>
      <vt:lpstr>Dummies to close ”gaps” in the design</vt:lpstr>
      <vt:lpstr>Building level M circuits</vt:lpstr>
      <vt:lpstr>From level 1 TUs to level P circuits</vt:lpstr>
      <vt:lpstr>From level 1 TUs to level P circuits</vt:lpstr>
      <vt:lpstr>PowerPoint Presentation</vt:lpstr>
      <vt:lpstr>Questions?</vt:lpstr>
      <vt:lpstr>Summary</vt:lpstr>
      <vt:lpstr>Thanks for your participation!</vt:lpstr>
      <vt:lpstr>Promoter &amp; RBS characteristics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Georg Fritz</cp:lastModifiedBy>
  <cp:revision>66</cp:revision>
  <dcterms:modified xsi:type="dcterms:W3CDTF">2021-08-05T06:21:04Z</dcterms:modified>
</cp:coreProperties>
</file>